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62"/>
  </p:notesMasterIdLst>
  <p:handoutMasterIdLst>
    <p:handoutMasterId r:id="rId263"/>
  </p:handoutMasterIdLst>
  <p:sldIdLst>
    <p:sldId id="641" r:id="rId2"/>
    <p:sldId id="774" r:id="rId3"/>
    <p:sldId id="776" r:id="rId4"/>
    <p:sldId id="310" r:id="rId5"/>
    <p:sldId id="773" r:id="rId6"/>
    <p:sldId id="684" r:id="rId7"/>
    <p:sldId id="256" r:id="rId8"/>
    <p:sldId id="257" r:id="rId9"/>
    <p:sldId id="258" r:id="rId10"/>
    <p:sldId id="259" r:id="rId11"/>
    <p:sldId id="260" r:id="rId12"/>
    <p:sldId id="261" r:id="rId13"/>
    <p:sldId id="263" r:id="rId14"/>
    <p:sldId id="264" r:id="rId15"/>
    <p:sldId id="262" r:id="rId16"/>
    <p:sldId id="265" r:id="rId17"/>
    <p:sldId id="266" r:id="rId18"/>
    <p:sldId id="270" r:id="rId19"/>
    <p:sldId id="271" r:id="rId20"/>
    <p:sldId id="269" r:id="rId21"/>
    <p:sldId id="267" r:id="rId22"/>
    <p:sldId id="268" r:id="rId23"/>
    <p:sldId id="272" r:id="rId24"/>
    <p:sldId id="273" r:id="rId25"/>
    <p:sldId id="685" r:id="rId26"/>
    <p:sldId id="686" r:id="rId27"/>
    <p:sldId id="687" r:id="rId28"/>
    <p:sldId id="688" r:id="rId29"/>
    <p:sldId id="689" r:id="rId30"/>
    <p:sldId id="282" r:id="rId31"/>
    <p:sldId id="280" r:id="rId32"/>
    <p:sldId id="281" r:id="rId33"/>
    <p:sldId id="690" r:id="rId34"/>
    <p:sldId id="691" r:id="rId35"/>
    <p:sldId id="692" r:id="rId36"/>
    <p:sldId id="693" r:id="rId37"/>
    <p:sldId id="759" r:id="rId38"/>
    <p:sldId id="694" r:id="rId39"/>
    <p:sldId id="757" r:id="rId40"/>
    <p:sldId id="695" r:id="rId41"/>
    <p:sldId id="696" r:id="rId42"/>
    <p:sldId id="697" r:id="rId43"/>
    <p:sldId id="698" r:id="rId44"/>
    <p:sldId id="699" r:id="rId45"/>
    <p:sldId id="700" r:id="rId46"/>
    <p:sldId id="701" r:id="rId47"/>
    <p:sldId id="702" r:id="rId48"/>
    <p:sldId id="703" r:id="rId49"/>
    <p:sldId id="704" r:id="rId50"/>
    <p:sldId id="705" r:id="rId51"/>
    <p:sldId id="758" r:id="rId52"/>
    <p:sldId id="706" r:id="rId53"/>
    <p:sldId id="707" r:id="rId54"/>
    <p:sldId id="274" r:id="rId55"/>
    <p:sldId id="275" r:id="rId56"/>
    <p:sldId id="276" r:id="rId57"/>
    <p:sldId id="277" r:id="rId58"/>
    <p:sldId id="278" r:id="rId59"/>
    <p:sldId id="279" r:id="rId60"/>
    <p:sldId id="283" r:id="rId61"/>
    <p:sldId id="284" r:id="rId62"/>
    <p:sldId id="285" r:id="rId63"/>
    <p:sldId id="286" r:id="rId64"/>
    <p:sldId id="287" r:id="rId65"/>
    <p:sldId id="288" r:id="rId66"/>
    <p:sldId id="289" r:id="rId67"/>
    <p:sldId id="290" r:id="rId68"/>
    <p:sldId id="291" r:id="rId69"/>
    <p:sldId id="292" r:id="rId70"/>
    <p:sldId id="293" r:id="rId71"/>
    <p:sldId id="294" r:id="rId72"/>
    <p:sldId id="295" r:id="rId73"/>
    <p:sldId id="708" r:id="rId74"/>
    <p:sldId id="718" r:id="rId75"/>
    <p:sldId id="719" r:id="rId76"/>
    <p:sldId id="720" r:id="rId77"/>
    <p:sldId id="761" r:id="rId78"/>
    <p:sldId id="712" r:id="rId79"/>
    <p:sldId id="713" r:id="rId80"/>
    <p:sldId id="714" r:id="rId81"/>
    <p:sldId id="724" r:id="rId82"/>
    <p:sldId id="725" r:id="rId83"/>
    <p:sldId id="726" r:id="rId84"/>
    <p:sldId id="762" r:id="rId85"/>
    <p:sldId id="730" r:id="rId86"/>
    <p:sldId id="731" r:id="rId87"/>
    <p:sldId id="732" r:id="rId88"/>
    <p:sldId id="770" r:id="rId89"/>
    <p:sldId id="736" r:id="rId90"/>
    <p:sldId id="737" r:id="rId91"/>
    <p:sldId id="738" r:id="rId92"/>
    <p:sldId id="742" r:id="rId93"/>
    <p:sldId id="743" r:id="rId94"/>
    <p:sldId id="744" r:id="rId95"/>
    <p:sldId id="748" r:id="rId96"/>
    <p:sldId id="296" r:id="rId97"/>
    <p:sldId id="297" r:id="rId98"/>
    <p:sldId id="769" r:id="rId99"/>
    <p:sldId id="301" r:id="rId100"/>
    <p:sldId id="302" r:id="rId101"/>
    <p:sldId id="303" r:id="rId102"/>
    <p:sldId id="764" r:id="rId103"/>
    <p:sldId id="307" r:id="rId104"/>
    <p:sldId id="308" r:id="rId105"/>
    <p:sldId id="309" r:id="rId106"/>
    <p:sldId id="313" r:id="rId107"/>
    <p:sldId id="314" r:id="rId108"/>
    <p:sldId id="315" r:id="rId109"/>
    <p:sldId id="760" r:id="rId110"/>
    <p:sldId id="319" r:id="rId111"/>
    <p:sldId id="320" r:id="rId112"/>
    <p:sldId id="321" r:id="rId113"/>
    <p:sldId id="325" r:id="rId114"/>
    <p:sldId id="326" r:id="rId115"/>
    <p:sldId id="327" r:id="rId116"/>
    <p:sldId id="331" r:id="rId117"/>
    <p:sldId id="332" r:id="rId118"/>
    <p:sldId id="333" r:id="rId119"/>
    <p:sldId id="337" r:id="rId120"/>
    <p:sldId id="338" r:id="rId121"/>
    <p:sldId id="339" r:id="rId122"/>
    <p:sldId id="343" r:id="rId123"/>
    <p:sldId id="344" r:id="rId124"/>
    <p:sldId id="345" r:id="rId125"/>
    <p:sldId id="349" r:id="rId126"/>
    <p:sldId id="350" r:id="rId127"/>
    <p:sldId id="351" r:id="rId128"/>
    <p:sldId id="763" r:id="rId129"/>
    <p:sldId id="355" r:id="rId130"/>
    <p:sldId id="356" r:id="rId131"/>
    <p:sldId id="357" r:id="rId132"/>
    <p:sldId id="766" r:id="rId133"/>
    <p:sldId id="361" r:id="rId134"/>
    <p:sldId id="362" r:id="rId135"/>
    <p:sldId id="363" r:id="rId136"/>
    <p:sldId id="367" r:id="rId137"/>
    <p:sldId id="368" r:id="rId138"/>
    <p:sldId id="369" r:id="rId139"/>
    <p:sldId id="370" r:id="rId140"/>
    <p:sldId id="371" r:id="rId141"/>
    <p:sldId id="372" r:id="rId142"/>
    <p:sldId id="379" r:id="rId143"/>
    <p:sldId id="380" r:id="rId144"/>
    <p:sldId id="381" r:id="rId145"/>
    <p:sldId id="385" r:id="rId146"/>
    <p:sldId id="386" r:id="rId147"/>
    <p:sldId id="387" r:id="rId148"/>
    <p:sldId id="765" r:id="rId149"/>
    <p:sldId id="391" r:id="rId150"/>
    <p:sldId id="392" r:id="rId151"/>
    <p:sldId id="393" r:id="rId152"/>
    <p:sldId id="768" r:id="rId153"/>
    <p:sldId id="397" r:id="rId154"/>
    <p:sldId id="398" r:id="rId155"/>
    <p:sldId id="399" r:id="rId156"/>
    <p:sldId id="749" r:id="rId157"/>
    <p:sldId id="750" r:id="rId158"/>
    <p:sldId id="751" r:id="rId159"/>
    <p:sldId id="752" r:id="rId160"/>
    <p:sldId id="753" r:id="rId161"/>
    <p:sldId id="771" r:id="rId162"/>
    <p:sldId id="754" r:id="rId163"/>
    <p:sldId id="755" r:id="rId164"/>
    <p:sldId id="756" r:id="rId165"/>
    <p:sldId id="772" r:id="rId166"/>
    <p:sldId id="1099" r:id="rId167"/>
    <p:sldId id="642" r:id="rId168"/>
    <p:sldId id="643" r:id="rId169"/>
    <p:sldId id="644" r:id="rId170"/>
    <p:sldId id="647" r:id="rId171"/>
    <p:sldId id="648" r:id="rId172"/>
    <p:sldId id="645" r:id="rId173"/>
    <p:sldId id="646" r:id="rId174"/>
    <p:sldId id="649" r:id="rId175"/>
    <p:sldId id="650" r:id="rId176"/>
    <p:sldId id="651" r:id="rId177"/>
    <p:sldId id="652" r:id="rId178"/>
    <p:sldId id="653" r:id="rId179"/>
    <p:sldId id="654" r:id="rId180"/>
    <p:sldId id="655" r:id="rId181"/>
    <p:sldId id="656" r:id="rId182"/>
    <p:sldId id="659" r:id="rId183"/>
    <p:sldId id="660" r:id="rId184"/>
    <p:sldId id="663" r:id="rId185"/>
    <p:sldId id="667" r:id="rId186"/>
    <p:sldId id="669" r:id="rId187"/>
    <p:sldId id="670" r:id="rId188"/>
    <p:sldId id="671" r:id="rId189"/>
    <p:sldId id="672" r:id="rId190"/>
    <p:sldId id="673" r:id="rId191"/>
    <p:sldId id="674" r:id="rId192"/>
    <p:sldId id="675" r:id="rId193"/>
    <p:sldId id="676" r:id="rId194"/>
    <p:sldId id="677" r:id="rId195"/>
    <p:sldId id="678" r:id="rId196"/>
    <p:sldId id="679" r:id="rId197"/>
    <p:sldId id="680" r:id="rId198"/>
    <p:sldId id="681" r:id="rId199"/>
    <p:sldId id="682" r:id="rId200"/>
    <p:sldId id="1059" r:id="rId201"/>
    <p:sldId id="1060" r:id="rId202"/>
    <p:sldId id="1061" r:id="rId203"/>
    <p:sldId id="1062" r:id="rId204"/>
    <p:sldId id="1063" r:id="rId205"/>
    <p:sldId id="1064" r:id="rId206"/>
    <p:sldId id="1065" r:id="rId207"/>
    <p:sldId id="1066" r:id="rId208"/>
    <p:sldId id="1067" r:id="rId209"/>
    <p:sldId id="1068" r:id="rId210"/>
    <p:sldId id="1069" r:id="rId211"/>
    <p:sldId id="1070" r:id="rId212"/>
    <p:sldId id="1071" r:id="rId213"/>
    <p:sldId id="710" r:id="rId214"/>
    <p:sldId id="711" r:id="rId215"/>
    <p:sldId id="1072" r:id="rId216"/>
    <p:sldId id="715" r:id="rId217"/>
    <p:sldId id="717" r:id="rId218"/>
    <p:sldId id="639" r:id="rId219"/>
    <p:sldId id="1051" r:id="rId220"/>
    <p:sldId id="1052" r:id="rId221"/>
    <p:sldId id="1073" r:id="rId222"/>
    <p:sldId id="1053" r:id="rId223"/>
    <p:sldId id="1054" r:id="rId224"/>
    <p:sldId id="1058" r:id="rId225"/>
    <p:sldId id="1057" r:id="rId226"/>
    <p:sldId id="1083" r:id="rId227"/>
    <p:sldId id="1084" r:id="rId228"/>
    <p:sldId id="1077" r:id="rId229"/>
    <p:sldId id="1056" r:id="rId230"/>
    <p:sldId id="1076" r:id="rId231"/>
    <p:sldId id="1110" r:id="rId232"/>
    <p:sldId id="1111" r:id="rId233"/>
    <p:sldId id="1126" r:id="rId234"/>
    <p:sldId id="1127" r:id="rId235"/>
    <p:sldId id="1129" r:id="rId236"/>
    <p:sldId id="1130" r:id="rId237"/>
    <p:sldId id="1131" r:id="rId238"/>
    <p:sldId id="1132" r:id="rId239"/>
    <p:sldId id="1125" r:id="rId240"/>
    <p:sldId id="1116" r:id="rId241"/>
    <p:sldId id="1117" r:id="rId242"/>
    <p:sldId id="1118" r:id="rId243"/>
    <p:sldId id="1119" r:id="rId244"/>
    <p:sldId id="1120" r:id="rId245"/>
    <p:sldId id="1122" r:id="rId246"/>
    <p:sldId id="1123" r:id="rId247"/>
    <p:sldId id="1124" r:id="rId248"/>
    <p:sldId id="1081" r:id="rId249"/>
    <p:sldId id="1109" r:id="rId250"/>
    <p:sldId id="1096" r:id="rId251"/>
    <p:sldId id="1101" r:id="rId252"/>
    <p:sldId id="1102" r:id="rId253"/>
    <p:sldId id="1090" r:id="rId254"/>
    <p:sldId id="1095" r:id="rId255"/>
    <p:sldId id="1097" r:id="rId256"/>
    <p:sldId id="1048" r:id="rId257"/>
    <p:sldId id="1049" r:id="rId258"/>
    <p:sldId id="1050" r:id="rId259"/>
    <p:sldId id="534" r:id="rId260"/>
    <p:sldId id="532" r:id="rId26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524">
          <p15:clr>
            <a:srgbClr val="A4A3A4"/>
          </p15:clr>
        </p15:guide>
        <p15:guide id="4" pos="26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694"/>
    <a:srgbClr val="00ABAA"/>
    <a:srgbClr val="AE1022"/>
    <a:srgbClr val="D0D0D0"/>
    <a:srgbClr val="D3D3D3"/>
    <a:srgbClr val="E0E0E0"/>
    <a:srgbClr val="878787"/>
    <a:srgbClr val="F28C26"/>
    <a:srgbClr val="FFBF08"/>
    <a:srgbClr val="B62A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F7A4AD-9DE4-4FAE-8C88-8B8AC0359C12}" v="1439" dt="2022-10-06T09:10:47.009"/>
    <p1510:client id="{1FC4F8CE-A865-4DD2-9BEB-5C958A5B81BC}" v="633" dt="2022-10-06T09:58:46.375"/>
    <p1510:client id="{3603ABD3-2B14-F2CE-BD48-02B270559F67}" v="17" dt="2022-10-06T08:27:05.032"/>
    <p1510:client id="{37A98F21-0C05-78A1-DEBD-B706FB06DD73}" v="2125" dt="2022-10-06T09:01:00.795"/>
    <p1510:client id="{4593182A-1A9B-B384-751E-43CC80168441}" v="1" dt="2022-10-06T09:25:03.347"/>
    <p1510:client id="{CC91E1B5-147F-3B42-FA77-719FDFA7DFE0}" v="324" dt="2022-10-06T07:15:02.430"/>
    <p1510:client id="{D7D93F3D-5F32-4B91-B7CE-B57313ABD7E8}" v="678" dt="2022-10-05T14:20:22.469"/>
    <p1510:client id="{E0E15A7B-480C-022D-902C-CA95F0637894}" v="18" dt="2022-10-06T09:27:58.1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 pos="5524"/>
        <p:guide pos="269"/>
      </p:guideLst>
    </p:cSldViewPr>
  </p:slide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107" Type="http://schemas.openxmlformats.org/officeDocument/2006/relationships/slide" Target="slides/slide106.xml"/><Relationship Id="rId268" Type="http://schemas.microsoft.com/office/2015/10/relationships/revisionInfo" Target="revisionInfo.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notesMaster" Target="notesMasters/notesMaster1.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handoutMaster" Target="handoutMasters/handoutMaster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presProps" Target="pres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viewProps" Target="viewProps.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theme" Target="theme/theme1.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tableStyles" Target="tableStyles.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64CCA8C-2727-A54D-B40F-70CF9669C616}" type="datetimeFigureOut">
              <a:rPr lang="fr-FR"/>
              <a:pPr/>
              <a:t>13/10/2022</a:t>
            </a:fld>
            <a:endParaRPr lang="fr-F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8CEFCA3-4FB0-F648-923A-3843471D4321}" type="slidenum">
              <a:rPr/>
              <a:pPr/>
              <a:t>‹N°›</a:t>
            </a:fld>
            <a:endParaRPr lang="fr-FR"/>
          </a:p>
        </p:txBody>
      </p:sp>
    </p:spTree>
    <p:extLst>
      <p:ext uri="{BB962C8B-B14F-4D97-AF65-F5344CB8AC3E}">
        <p14:creationId xmlns:p14="http://schemas.microsoft.com/office/powerpoint/2010/main" val="22042067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47D4E0-ADF2-4269-A368-F8657ABA7EB7}" type="datetimeFigureOut">
              <a:rPr lang="en-US" smtClean="0"/>
              <a:pPr/>
              <a:t>10/13/2022</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8DCFB2-2FC4-4A48-85D8-914292BD17B8}" type="slidenum">
              <a:rPr lang="en-GB" smtClean="0"/>
              <a:pPr/>
              <a:t>‹N°›</a:t>
            </a:fld>
            <a:endParaRPr lang="en-GB"/>
          </a:p>
        </p:txBody>
      </p:sp>
    </p:spTree>
    <p:extLst>
      <p:ext uri="{BB962C8B-B14F-4D97-AF65-F5344CB8AC3E}">
        <p14:creationId xmlns:p14="http://schemas.microsoft.com/office/powerpoint/2010/main" val="225851543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8DCFB2-2FC4-4A48-85D8-914292BD17B8}" type="slidenum">
              <a:rPr lang="en-GB" smtClean="0"/>
              <a:pPr/>
              <a:t>4</a:t>
            </a:fld>
            <a:endParaRPr lang="en-GB"/>
          </a:p>
        </p:txBody>
      </p:sp>
    </p:spTree>
    <p:extLst>
      <p:ext uri="{BB962C8B-B14F-4D97-AF65-F5344CB8AC3E}">
        <p14:creationId xmlns:p14="http://schemas.microsoft.com/office/powerpoint/2010/main" val="1885684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8DCFB2-2FC4-4A48-85D8-914292BD17B8}" type="slidenum">
              <a:rPr lang="en-GB" smtClean="0"/>
              <a:pPr/>
              <a:t>257</a:t>
            </a:fld>
            <a:endParaRPr lang="en-GB"/>
          </a:p>
        </p:txBody>
      </p:sp>
    </p:spTree>
    <p:extLst>
      <p:ext uri="{BB962C8B-B14F-4D97-AF65-F5344CB8AC3E}">
        <p14:creationId xmlns:p14="http://schemas.microsoft.com/office/powerpoint/2010/main" val="2734028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8DCFB2-2FC4-4A48-85D8-914292BD17B8}" type="slidenum">
              <a:rPr lang="en-GB" smtClean="0"/>
              <a:pPr/>
              <a:t>258</a:t>
            </a:fld>
            <a:endParaRPr lang="en-GB"/>
          </a:p>
        </p:txBody>
      </p:sp>
    </p:spTree>
    <p:extLst>
      <p:ext uri="{BB962C8B-B14F-4D97-AF65-F5344CB8AC3E}">
        <p14:creationId xmlns:p14="http://schemas.microsoft.com/office/powerpoint/2010/main" val="24048937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cxnSp>
        <p:nvCxnSpPr>
          <p:cNvPr id="23" name="Connecteur droit 22">
            <a:extLst>
              <a:ext uri="{FF2B5EF4-FFF2-40B4-BE49-F238E27FC236}">
                <a16:creationId xmlns:a16="http://schemas.microsoft.com/office/drawing/2014/main" id="{9C2774E4-5C64-4C62-984F-3967F8EB8213}"/>
              </a:ext>
            </a:extLst>
          </p:cNvPr>
          <p:cNvCxnSpPr>
            <a:cxnSpLocks/>
          </p:cNvCxnSpPr>
          <p:nvPr userDrawn="1"/>
        </p:nvCxnSpPr>
        <p:spPr>
          <a:xfrm>
            <a:off x="0" y="915566"/>
            <a:ext cx="9144000" cy="0"/>
          </a:xfrm>
          <a:prstGeom prst="line">
            <a:avLst/>
          </a:prstGeom>
          <a:ln>
            <a:solidFill>
              <a:srgbClr val="D3D3D3"/>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88241F9B-0D2C-427A-A3BB-2BECB174CFED}"/>
              </a:ext>
            </a:extLst>
          </p:cNvPr>
          <p:cNvCxnSpPr>
            <a:cxnSpLocks/>
          </p:cNvCxnSpPr>
          <p:nvPr userDrawn="1"/>
        </p:nvCxnSpPr>
        <p:spPr>
          <a:xfrm>
            <a:off x="0" y="4155926"/>
            <a:ext cx="7020272" cy="0"/>
          </a:xfrm>
          <a:prstGeom prst="line">
            <a:avLst/>
          </a:prstGeom>
          <a:ln>
            <a:solidFill>
              <a:srgbClr val="D3D3D3"/>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180363E9-1308-4C0E-BDA5-CF390AD35CAC}"/>
              </a:ext>
            </a:extLst>
          </p:cNvPr>
          <p:cNvCxnSpPr>
            <a:cxnSpLocks/>
          </p:cNvCxnSpPr>
          <p:nvPr userDrawn="1"/>
        </p:nvCxnSpPr>
        <p:spPr>
          <a:xfrm>
            <a:off x="971600" y="0"/>
            <a:ext cx="0" cy="5143500"/>
          </a:xfrm>
          <a:prstGeom prst="line">
            <a:avLst/>
          </a:prstGeom>
          <a:ln>
            <a:solidFill>
              <a:srgbClr val="D3D3D3"/>
            </a:solidFill>
          </a:ln>
        </p:spPr>
        <p:style>
          <a:lnRef idx="1">
            <a:schemeClr val="accent1"/>
          </a:lnRef>
          <a:fillRef idx="0">
            <a:schemeClr val="accent1"/>
          </a:fillRef>
          <a:effectRef idx="0">
            <a:schemeClr val="accent1"/>
          </a:effectRef>
          <a:fontRef idx="minor">
            <a:schemeClr val="tx1"/>
          </a:fontRef>
        </p:style>
      </p:cxnSp>
      <p:sp>
        <p:nvSpPr>
          <p:cNvPr id="28" name="Ellipse 27">
            <a:extLst>
              <a:ext uri="{FF2B5EF4-FFF2-40B4-BE49-F238E27FC236}">
                <a16:creationId xmlns:a16="http://schemas.microsoft.com/office/drawing/2014/main" id="{33F0FED1-B8F9-445B-959A-F64BB176898C}"/>
              </a:ext>
            </a:extLst>
          </p:cNvPr>
          <p:cNvSpPr/>
          <p:nvPr userDrawn="1"/>
        </p:nvSpPr>
        <p:spPr>
          <a:xfrm>
            <a:off x="899592" y="843558"/>
            <a:ext cx="144016" cy="144016"/>
          </a:xfrm>
          <a:prstGeom prst="ellipse">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0F7C9BB3-3FAB-4AF6-A672-13B009C327B3}"/>
              </a:ext>
            </a:extLst>
          </p:cNvPr>
          <p:cNvSpPr/>
          <p:nvPr userDrawn="1"/>
        </p:nvSpPr>
        <p:spPr>
          <a:xfrm>
            <a:off x="899592" y="3579862"/>
            <a:ext cx="144016" cy="144016"/>
          </a:xfrm>
          <a:prstGeom prst="ellipse">
            <a:avLst/>
          </a:prstGeom>
          <a:solidFill>
            <a:srgbClr val="AE1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4953AD7C-105B-44C2-B8FA-6295064382B1}"/>
              </a:ext>
            </a:extLst>
          </p:cNvPr>
          <p:cNvSpPr/>
          <p:nvPr userDrawn="1"/>
        </p:nvSpPr>
        <p:spPr>
          <a:xfrm>
            <a:off x="899592" y="4083918"/>
            <a:ext cx="144016" cy="144016"/>
          </a:xfrm>
          <a:prstGeom prst="ellipse">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1" name="Image 30">
            <a:extLst>
              <a:ext uri="{FF2B5EF4-FFF2-40B4-BE49-F238E27FC236}">
                <a16:creationId xmlns:a16="http://schemas.microsoft.com/office/drawing/2014/main" id="{B770CC4A-0144-496C-B843-8E6984A9BF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164288" y="3942080"/>
            <a:ext cx="1600892" cy="715724"/>
          </a:xfrm>
          <a:prstGeom prst="rect">
            <a:avLst/>
          </a:prstGeom>
        </p:spPr>
      </p:pic>
      <p:sp>
        <p:nvSpPr>
          <p:cNvPr id="33" name="Espace réservé du texte 32">
            <a:extLst>
              <a:ext uri="{FF2B5EF4-FFF2-40B4-BE49-F238E27FC236}">
                <a16:creationId xmlns:a16="http://schemas.microsoft.com/office/drawing/2014/main" id="{E87A3DCC-5F52-46C1-83E5-0DCD52BF0AF8}"/>
              </a:ext>
            </a:extLst>
          </p:cNvPr>
          <p:cNvSpPr>
            <a:spLocks noGrp="1"/>
          </p:cNvSpPr>
          <p:nvPr>
            <p:ph type="body" sz="quarter" idx="10" hasCustomPrompt="1"/>
          </p:nvPr>
        </p:nvSpPr>
        <p:spPr>
          <a:xfrm>
            <a:off x="1209228" y="2571750"/>
            <a:ext cx="2930724" cy="865187"/>
          </a:xfrm>
          <a:prstGeom prst="rect">
            <a:avLst/>
          </a:prstGeom>
        </p:spPr>
        <p:txBody>
          <a:bodyPr/>
          <a:lstStyle>
            <a:lvl1pPr marL="0" indent="0">
              <a:buNone/>
              <a:defRPr sz="1200" b="0">
                <a:solidFill>
                  <a:schemeClr val="tx1"/>
                </a:solidFill>
                <a:latin typeface="+mn-lt"/>
              </a:defRPr>
            </a:lvl1pPr>
            <a:lvl2pPr marL="266700" indent="0">
              <a:buNone/>
              <a:defRPr/>
            </a:lvl2pPr>
            <a:lvl3pPr marL="531812" indent="0">
              <a:buNone/>
              <a:defRPr/>
            </a:lvl3pPr>
            <a:lvl4pPr marL="809625" indent="0">
              <a:buNone/>
              <a:defRPr/>
            </a:lvl4pPr>
            <a:lvl5pPr marL="1076325" indent="0">
              <a:buNone/>
              <a:defRPr/>
            </a:lvl5pPr>
          </a:lstStyle>
          <a:p>
            <a:pPr lvl="0"/>
            <a:r>
              <a:rPr lang="en-US"/>
              <a:t>A short description about the subject of the presentation. Can be used as a subtitle.</a:t>
            </a:r>
          </a:p>
        </p:txBody>
      </p:sp>
      <p:sp>
        <p:nvSpPr>
          <p:cNvPr id="35" name="Espace réservé du texte 34">
            <a:extLst>
              <a:ext uri="{FF2B5EF4-FFF2-40B4-BE49-F238E27FC236}">
                <a16:creationId xmlns:a16="http://schemas.microsoft.com/office/drawing/2014/main" id="{C72245EA-CCDD-44D2-815D-356CD0575689}"/>
              </a:ext>
            </a:extLst>
          </p:cNvPr>
          <p:cNvSpPr>
            <a:spLocks noGrp="1"/>
          </p:cNvSpPr>
          <p:nvPr>
            <p:ph type="body" sz="quarter" idx="11" hasCustomPrompt="1"/>
          </p:nvPr>
        </p:nvSpPr>
        <p:spPr>
          <a:xfrm>
            <a:off x="1209228" y="1203598"/>
            <a:ext cx="4010844" cy="1296145"/>
          </a:xfrm>
          <a:prstGeom prst="rect">
            <a:avLst/>
          </a:prstGeom>
        </p:spPr>
        <p:txBody>
          <a:bodyPr/>
          <a:lstStyle>
            <a:lvl1pPr marL="0" indent="0">
              <a:lnSpc>
                <a:spcPts val="4500"/>
              </a:lnSpc>
              <a:spcBef>
                <a:spcPts val="0"/>
              </a:spcBef>
              <a:buNone/>
              <a:defRPr sz="4800">
                <a:solidFill>
                  <a:srgbClr val="AE1022"/>
                </a:solidFill>
                <a:latin typeface="+mj-lt"/>
              </a:defRPr>
            </a:lvl1pPr>
            <a:lvl2pPr marL="266700" indent="0">
              <a:buNone/>
              <a:defRPr/>
            </a:lvl2pPr>
            <a:lvl3pPr marL="531812" indent="0">
              <a:buNone/>
              <a:defRPr/>
            </a:lvl3pPr>
            <a:lvl4pPr marL="809625" indent="0">
              <a:buNone/>
              <a:defRPr/>
            </a:lvl4pPr>
            <a:lvl5pPr marL="1076325" indent="0">
              <a:buNone/>
              <a:defRPr/>
            </a:lvl5pPr>
          </a:lstStyle>
          <a:p>
            <a:pPr lvl="0"/>
            <a:r>
              <a:rPr lang="fr-FR"/>
              <a:t>Document Title</a:t>
            </a:r>
          </a:p>
        </p:txBody>
      </p:sp>
      <p:sp>
        <p:nvSpPr>
          <p:cNvPr id="36" name="Espace réservé du texte 32">
            <a:extLst>
              <a:ext uri="{FF2B5EF4-FFF2-40B4-BE49-F238E27FC236}">
                <a16:creationId xmlns:a16="http://schemas.microsoft.com/office/drawing/2014/main" id="{16284A64-7B54-461F-9363-2BE4503F91FE}"/>
              </a:ext>
            </a:extLst>
          </p:cNvPr>
          <p:cNvSpPr>
            <a:spLocks noGrp="1"/>
          </p:cNvSpPr>
          <p:nvPr>
            <p:ph type="body" sz="quarter" idx="12" hasCustomPrompt="1"/>
          </p:nvPr>
        </p:nvSpPr>
        <p:spPr>
          <a:xfrm>
            <a:off x="1209227" y="3507855"/>
            <a:ext cx="2930724" cy="288032"/>
          </a:xfrm>
          <a:prstGeom prst="rect">
            <a:avLst/>
          </a:prstGeom>
        </p:spPr>
        <p:txBody>
          <a:bodyPr/>
          <a:lstStyle>
            <a:lvl1pPr marL="0" indent="0">
              <a:buNone/>
              <a:defRPr sz="1200" b="0">
                <a:solidFill>
                  <a:srgbClr val="AE1022"/>
                </a:solidFill>
                <a:latin typeface="+mj-lt"/>
              </a:defRPr>
            </a:lvl1pPr>
            <a:lvl2pPr marL="266700" indent="0">
              <a:buNone/>
              <a:defRPr/>
            </a:lvl2pPr>
            <a:lvl3pPr marL="531812" indent="0">
              <a:buNone/>
              <a:defRPr/>
            </a:lvl3pPr>
            <a:lvl4pPr marL="809625" indent="0">
              <a:buNone/>
              <a:defRPr/>
            </a:lvl4pPr>
            <a:lvl5pPr marL="1076325" indent="0">
              <a:buNone/>
              <a:defRPr/>
            </a:lvl5pPr>
          </a:lstStyle>
          <a:p>
            <a:pPr lvl="0"/>
            <a:r>
              <a:rPr lang="en-US"/>
              <a:t>Presentation date</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56A01797-8D6C-4BBB-8B5F-CB24DB662EAA}"/>
              </a:ext>
            </a:extLst>
          </p:cNvPr>
          <p:cNvSpPr>
            <a:spLocks noGrp="1"/>
          </p:cNvSpPr>
          <p:nvPr>
            <p:ph type="body" sz="quarter" idx="10" hasCustomPrompt="1"/>
          </p:nvPr>
        </p:nvSpPr>
        <p:spPr>
          <a:xfrm>
            <a:off x="324619" y="339502"/>
            <a:ext cx="3527301" cy="720082"/>
          </a:xfrm>
          <a:prstGeom prst="rect">
            <a:avLst/>
          </a:prstGeom>
        </p:spPr>
        <p:txBody>
          <a:bodyPr/>
          <a:lstStyle>
            <a:lvl1pPr marL="0" indent="0">
              <a:lnSpc>
                <a:spcPts val="2500"/>
              </a:lnSpc>
              <a:spcBef>
                <a:spcPts val="0"/>
              </a:spcBef>
              <a:buNone/>
              <a:defRPr sz="2600" b="0">
                <a:solidFill>
                  <a:schemeClr val="tx1"/>
                </a:solidFill>
                <a:latin typeface="+mj-lt"/>
              </a:defRPr>
            </a:lvl1pPr>
            <a:lvl2pPr marL="266700" indent="0">
              <a:buNone/>
              <a:defRPr/>
            </a:lvl2pPr>
            <a:lvl3pPr marL="531812" indent="0">
              <a:buNone/>
              <a:defRPr/>
            </a:lvl3pPr>
            <a:lvl4pPr marL="809625" indent="0">
              <a:buNone/>
              <a:defRPr/>
            </a:lvl4pPr>
            <a:lvl5pPr marL="1076325" indent="0">
              <a:buNone/>
              <a:defRPr/>
            </a:lvl5pPr>
          </a:lstStyle>
          <a:p>
            <a:pPr lvl="0"/>
            <a:r>
              <a:rPr lang="en-US"/>
              <a:t>First line</a:t>
            </a:r>
            <a:br>
              <a:rPr lang="en-US"/>
            </a:br>
            <a:r>
              <a:rPr lang="en-US"/>
              <a:t>Of the headline</a:t>
            </a:r>
          </a:p>
        </p:txBody>
      </p:sp>
      <p:sp>
        <p:nvSpPr>
          <p:cNvPr id="8" name="Espace réservé du texte 7">
            <a:extLst>
              <a:ext uri="{FF2B5EF4-FFF2-40B4-BE49-F238E27FC236}">
                <a16:creationId xmlns:a16="http://schemas.microsoft.com/office/drawing/2014/main" id="{EF734305-4997-41D6-B5C3-AD35E80BE455}"/>
              </a:ext>
            </a:extLst>
          </p:cNvPr>
          <p:cNvSpPr>
            <a:spLocks noGrp="1"/>
          </p:cNvSpPr>
          <p:nvPr>
            <p:ph type="body" sz="quarter" idx="11" hasCustomPrompt="1"/>
          </p:nvPr>
        </p:nvSpPr>
        <p:spPr>
          <a:xfrm>
            <a:off x="4067945" y="1635646"/>
            <a:ext cx="3024336" cy="2278186"/>
          </a:xfrm>
          <a:prstGeom prst="rect">
            <a:avLst/>
          </a:prstGeom>
        </p:spPr>
        <p:txBody>
          <a:bodyPr/>
          <a:lstStyle>
            <a:lvl1pPr marL="0" indent="0">
              <a:lnSpc>
                <a:spcPts val="1800"/>
              </a:lnSpc>
              <a:spcBef>
                <a:spcPts val="312"/>
              </a:spcBef>
              <a:buNone/>
              <a:defRPr sz="1300" b="0">
                <a:solidFill>
                  <a:schemeClr val="tx1"/>
                </a:solidFill>
                <a:latin typeface="+mn-lt"/>
              </a:defRPr>
            </a:lvl1pPr>
            <a:lvl2pPr marL="266700" indent="0">
              <a:buNone/>
              <a:defRPr/>
            </a:lvl2pPr>
            <a:lvl3pPr marL="531812" indent="0">
              <a:buNone/>
              <a:defRPr/>
            </a:lvl3pPr>
            <a:lvl4pPr marL="809625" indent="0">
              <a:buNone/>
              <a:defRPr/>
            </a:lvl4pPr>
            <a:lvl5pPr marL="1076325" indent="0">
              <a:buNone/>
              <a:defRPr/>
            </a:lvl5pPr>
          </a:lstStyle>
          <a:p>
            <a:pPr lvl="0"/>
            <a:r>
              <a:rPr lang="fr-FR"/>
              <a:t>Abusus enim multitudine </a:t>
            </a:r>
            <a:r>
              <a:rPr lang="fr-FR" err="1"/>
              <a:t>hominum</a:t>
            </a:r>
            <a:r>
              <a:rPr lang="fr-FR"/>
              <a:t>, </a:t>
            </a:r>
            <a:r>
              <a:rPr lang="fr-FR" err="1"/>
              <a:t>quam</a:t>
            </a:r>
            <a:r>
              <a:rPr lang="fr-FR"/>
              <a:t> </a:t>
            </a:r>
            <a:r>
              <a:rPr lang="fr-FR" err="1"/>
              <a:t>tranquillis</a:t>
            </a:r>
            <a:r>
              <a:rPr lang="fr-FR"/>
              <a:t> in rebus </a:t>
            </a:r>
            <a:r>
              <a:rPr lang="fr-FR" err="1"/>
              <a:t>diutius</a:t>
            </a:r>
            <a:r>
              <a:rPr lang="fr-FR"/>
              <a:t> </a:t>
            </a:r>
            <a:r>
              <a:rPr lang="fr-FR" err="1"/>
              <a:t>rexit</a:t>
            </a:r>
            <a:r>
              <a:rPr lang="fr-FR"/>
              <a:t>, ex </a:t>
            </a:r>
            <a:r>
              <a:rPr lang="fr-FR" err="1"/>
              <a:t>agrestibus</a:t>
            </a:r>
            <a:r>
              <a:rPr lang="fr-FR"/>
              <a:t> </a:t>
            </a:r>
            <a:r>
              <a:rPr lang="fr-FR" err="1"/>
              <a:t>habitaculis</a:t>
            </a:r>
            <a:r>
              <a:rPr lang="fr-FR"/>
              <a:t> </a:t>
            </a:r>
            <a:r>
              <a:rPr lang="fr-FR" err="1"/>
              <a:t>urbes</a:t>
            </a:r>
            <a:r>
              <a:rPr lang="fr-FR"/>
              <a:t> </a:t>
            </a:r>
            <a:r>
              <a:rPr lang="fr-FR" err="1"/>
              <a:t>construxit</a:t>
            </a:r>
            <a:r>
              <a:rPr lang="fr-FR"/>
              <a:t> </a:t>
            </a:r>
            <a:r>
              <a:rPr lang="fr-FR" err="1"/>
              <a:t>multis</a:t>
            </a:r>
            <a:r>
              <a:rPr lang="fr-FR"/>
              <a:t> </a:t>
            </a:r>
            <a:r>
              <a:rPr lang="fr-FR" err="1"/>
              <a:t>opibus</a:t>
            </a:r>
            <a:r>
              <a:rPr lang="fr-FR"/>
              <a:t> </a:t>
            </a:r>
            <a:r>
              <a:rPr lang="fr-FR" err="1"/>
              <a:t>firmas</a:t>
            </a:r>
            <a:r>
              <a:rPr lang="fr-FR"/>
              <a:t> et </a:t>
            </a:r>
            <a:r>
              <a:rPr lang="fr-FR" err="1"/>
              <a:t>viribus</a:t>
            </a:r>
            <a:r>
              <a:rPr lang="fr-FR"/>
              <a:t>, </a:t>
            </a:r>
            <a:r>
              <a:rPr lang="fr-FR" err="1"/>
              <a:t>quarum</a:t>
            </a:r>
            <a:r>
              <a:rPr lang="fr-FR"/>
              <a:t> ad </a:t>
            </a:r>
            <a:r>
              <a:rPr lang="fr-FR" err="1"/>
              <a:t>praesens</a:t>
            </a:r>
            <a:r>
              <a:rPr lang="fr-FR"/>
              <a:t> </a:t>
            </a:r>
            <a:r>
              <a:rPr lang="fr-FR" err="1"/>
              <a:t>pleraeque</a:t>
            </a:r>
            <a:r>
              <a:rPr lang="fr-FR"/>
              <a:t> </a:t>
            </a:r>
            <a:r>
              <a:rPr lang="fr-FR" err="1"/>
              <a:t>licet</a:t>
            </a:r>
            <a:r>
              <a:rPr lang="fr-FR"/>
              <a:t> </a:t>
            </a:r>
            <a:r>
              <a:rPr lang="fr-FR" err="1"/>
              <a:t>Graecis</a:t>
            </a:r>
            <a:r>
              <a:rPr lang="fr-FR"/>
              <a:t> </a:t>
            </a:r>
            <a:r>
              <a:rPr lang="fr-FR" err="1"/>
              <a:t>nominibus</a:t>
            </a:r>
            <a:r>
              <a:rPr lang="fr-FR"/>
              <a:t> </a:t>
            </a:r>
            <a:r>
              <a:rPr lang="fr-FR" err="1"/>
              <a:t>appellentur</a:t>
            </a:r>
            <a:r>
              <a:rPr lang="fr-FR"/>
              <a:t>, </a:t>
            </a:r>
            <a:r>
              <a:rPr lang="fr-FR" err="1"/>
              <a:t>quae</a:t>
            </a:r>
            <a:r>
              <a:rPr lang="fr-FR"/>
              <a:t> </a:t>
            </a:r>
            <a:r>
              <a:rPr lang="fr-FR" err="1"/>
              <a:t>isdem</a:t>
            </a:r>
            <a:r>
              <a:rPr lang="fr-FR"/>
              <a:t> ad </a:t>
            </a:r>
            <a:r>
              <a:rPr lang="fr-FR" err="1"/>
              <a:t>arbitrium</a:t>
            </a:r>
            <a:r>
              <a:rPr lang="fr-FR"/>
              <a:t> </a:t>
            </a:r>
            <a:r>
              <a:rPr lang="fr-FR" err="1"/>
              <a:t>inposita</a:t>
            </a:r>
            <a:r>
              <a:rPr lang="fr-FR"/>
              <a:t> </a:t>
            </a:r>
            <a:r>
              <a:rPr lang="fr-FR" err="1"/>
              <a:t>sunt</a:t>
            </a:r>
            <a:r>
              <a:rPr lang="fr-FR"/>
              <a:t> </a:t>
            </a:r>
            <a:r>
              <a:rPr lang="fr-FR" err="1"/>
              <a:t>conditoris</a:t>
            </a:r>
            <a:r>
              <a:rPr lang="fr-FR"/>
              <a:t>, </a:t>
            </a:r>
            <a:r>
              <a:rPr lang="fr-FR" err="1"/>
              <a:t>primigenia</a:t>
            </a:r>
            <a:r>
              <a:rPr lang="fr-FR"/>
              <a:t> </a:t>
            </a:r>
            <a:r>
              <a:rPr lang="fr-FR" err="1"/>
              <a:t>tamen</a:t>
            </a:r>
            <a:r>
              <a:rPr lang="fr-FR"/>
              <a:t> nomina non </a:t>
            </a:r>
            <a:r>
              <a:rPr lang="fr-FR" err="1"/>
              <a:t>amittunt</a:t>
            </a:r>
            <a:r>
              <a:rPr lang="fr-FR"/>
              <a:t>, </a:t>
            </a:r>
            <a:r>
              <a:rPr lang="fr-FR" err="1"/>
              <a:t>quae</a:t>
            </a:r>
            <a:r>
              <a:rPr lang="fr-FR"/>
              <a:t> </a:t>
            </a:r>
            <a:r>
              <a:rPr lang="fr-FR" err="1"/>
              <a:t>eis</a:t>
            </a:r>
            <a:endParaRPr lang="fr-FR"/>
          </a:p>
        </p:txBody>
      </p:sp>
      <p:sp>
        <p:nvSpPr>
          <p:cNvPr id="9" name="Espace réservé du texte 7">
            <a:extLst>
              <a:ext uri="{FF2B5EF4-FFF2-40B4-BE49-F238E27FC236}">
                <a16:creationId xmlns:a16="http://schemas.microsoft.com/office/drawing/2014/main" id="{2527C28F-4A99-4774-A672-5D1B9EEC6F51}"/>
              </a:ext>
            </a:extLst>
          </p:cNvPr>
          <p:cNvSpPr>
            <a:spLocks noGrp="1"/>
          </p:cNvSpPr>
          <p:nvPr>
            <p:ph type="body" sz="quarter" idx="12" hasCustomPrompt="1"/>
          </p:nvPr>
        </p:nvSpPr>
        <p:spPr>
          <a:xfrm>
            <a:off x="4067945" y="1347614"/>
            <a:ext cx="3024336" cy="288031"/>
          </a:xfrm>
          <a:prstGeom prst="rect">
            <a:avLst/>
          </a:prstGeom>
        </p:spPr>
        <p:txBody>
          <a:bodyPr/>
          <a:lstStyle>
            <a:lvl1pPr marL="0" indent="0">
              <a:lnSpc>
                <a:spcPts val="1800"/>
              </a:lnSpc>
              <a:spcBef>
                <a:spcPts val="312"/>
              </a:spcBef>
              <a:buNone/>
              <a:defRPr sz="1400" b="1">
                <a:solidFill>
                  <a:schemeClr val="tx1"/>
                </a:solidFill>
                <a:latin typeface="+mj-lt"/>
              </a:defRPr>
            </a:lvl1pPr>
            <a:lvl2pPr marL="266700" indent="0">
              <a:buNone/>
              <a:defRPr/>
            </a:lvl2pPr>
            <a:lvl3pPr marL="531812" indent="0">
              <a:buNone/>
              <a:defRPr/>
            </a:lvl3pPr>
            <a:lvl4pPr marL="809625" indent="0">
              <a:buNone/>
              <a:defRPr/>
            </a:lvl4pPr>
            <a:lvl5pPr marL="1076325" indent="0">
              <a:buNone/>
              <a:defRPr/>
            </a:lvl5pPr>
          </a:lstStyle>
          <a:p>
            <a:pPr lvl="0"/>
            <a:r>
              <a:rPr lang="fr-FR"/>
              <a:t>Subtitle</a:t>
            </a:r>
          </a:p>
        </p:txBody>
      </p:sp>
      <p:sp>
        <p:nvSpPr>
          <p:cNvPr id="11" name="Espace réservé pour une image  10">
            <a:extLst>
              <a:ext uri="{FF2B5EF4-FFF2-40B4-BE49-F238E27FC236}">
                <a16:creationId xmlns:a16="http://schemas.microsoft.com/office/drawing/2014/main" id="{EFADFAF9-AE6E-498A-A329-A501546781A2}"/>
              </a:ext>
            </a:extLst>
          </p:cNvPr>
          <p:cNvSpPr>
            <a:spLocks noGrp="1"/>
          </p:cNvSpPr>
          <p:nvPr>
            <p:ph type="pic" sz="quarter" idx="13"/>
          </p:nvPr>
        </p:nvSpPr>
        <p:spPr>
          <a:xfrm>
            <a:off x="6995" y="1347614"/>
            <a:ext cx="3844925" cy="2565400"/>
          </a:xfrm>
          <a:prstGeom prst="rect">
            <a:avLst/>
          </a:prstGeom>
        </p:spPr>
        <p:txBody>
          <a:bodyPr/>
          <a:lstStyle>
            <a:lvl1pPr marL="0" indent="0">
              <a:buNone/>
              <a:defRPr sz="1300" b="0">
                <a:solidFill>
                  <a:schemeClr val="tx1"/>
                </a:solidFill>
                <a:latin typeface="+mj-lt"/>
              </a:defRPr>
            </a:lvl1pPr>
          </a:lstStyle>
          <a:p>
            <a:r>
              <a:rPr lang="en-US"/>
              <a:t>Click icon to add picture</a:t>
            </a:r>
            <a:endParaRPr lang="fr-F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4" name="Espace réservé du texte 5">
            <a:extLst>
              <a:ext uri="{FF2B5EF4-FFF2-40B4-BE49-F238E27FC236}">
                <a16:creationId xmlns:a16="http://schemas.microsoft.com/office/drawing/2014/main" id="{4C4DCEFD-DF8E-49D5-AC57-A796E5A21709}"/>
              </a:ext>
            </a:extLst>
          </p:cNvPr>
          <p:cNvSpPr>
            <a:spLocks noGrp="1"/>
          </p:cNvSpPr>
          <p:nvPr>
            <p:ph type="body" sz="quarter" idx="10" hasCustomPrompt="1"/>
          </p:nvPr>
        </p:nvSpPr>
        <p:spPr>
          <a:xfrm>
            <a:off x="324619" y="339502"/>
            <a:ext cx="3527301" cy="720082"/>
          </a:xfrm>
          <a:prstGeom prst="rect">
            <a:avLst/>
          </a:prstGeom>
        </p:spPr>
        <p:txBody>
          <a:bodyPr/>
          <a:lstStyle>
            <a:lvl1pPr marL="0" indent="0">
              <a:lnSpc>
                <a:spcPts val="2500"/>
              </a:lnSpc>
              <a:spcBef>
                <a:spcPts val="0"/>
              </a:spcBef>
              <a:buNone/>
              <a:defRPr sz="2600" b="0">
                <a:solidFill>
                  <a:schemeClr val="tx1"/>
                </a:solidFill>
                <a:latin typeface="+mj-lt"/>
              </a:defRPr>
            </a:lvl1pPr>
            <a:lvl2pPr marL="266700" indent="0">
              <a:buNone/>
              <a:defRPr/>
            </a:lvl2pPr>
            <a:lvl3pPr marL="531812" indent="0">
              <a:buNone/>
              <a:defRPr/>
            </a:lvl3pPr>
            <a:lvl4pPr marL="809625" indent="0">
              <a:buNone/>
              <a:defRPr/>
            </a:lvl4pPr>
            <a:lvl5pPr marL="1076325" indent="0">
              <a:buNone/>
              <a:defRPr/>
            </a:lvl5pPr>
          </a:lstStyle>
          <a:p>
            <a:pPr lvl="0"/>
            <a:r>
              <a:rPr lang="en-US"/>
              <a:t>First line</a:t>
            </a:r>
            <a:br>
              <a:rPr lang="en-US"/>
            </a:br>
            <a:r>
              <a:rPr lang="en-US"/>
              <a:t>Of the headline</a:t>
            </a:r>
          </a:p>
        </p:txBody>
      </p:sp>
      <p:sp>
        <p:nvSpPr>
          <p:cNvPr id="5" name="Espace réservé du texte 7">
            <a:extLst>
              <a:ext uri="{FF2B5EF4-FFF2-40B4-BE49-F238E27FC236}">
                <a16:creationId xmlns:a16="http://schemas.microsoft.com/office/drawing/2014/main" id="{1445E308-E33D-4DD7-B528-7AAEF390C5AF}"/>
              </a:ext>
            </a:extLst>
          </p:cNvPr>
          <p:cNvSpPr>
            <a:spLocks noGrp="1"/>
          </p:cNvSpPr>
          <p:nvPr>
            <p:ph type="body" sz="quarter" idx="11" hasCustomPrompt="1"/>
          </p:nvPr>
        </p:nvSpPr>
        <p:spPr>
          <a:xfrm>
            <a:off x="899592" y="1995686"/>
            <a:ext cx="1872208" cy="2278186"/>
          </a:xfrm>
          <a:prstGeom prst="rect">
            <a:avLst/>
          </a:prstGeom>
        </p:spPr>
        <p:txBody>
          <a:bodyPr/>
          <a:lstStyle>
            <a:lvl1pPr marL="0" indent="0">
              <a:lnSpc>
                <a:spcPts val="1800"/>
              </a:lnSpc>
              <a:spcBef>
                <a:spcPts val="312"/>
              </a:spcBef>
              <a:buNone/>
              <a:defRPr sz="1300" b="0">
                <a:solidFill>
                  <a:schemeClr val="tx1"/>
                </a:solidFill>
                <a:latin typeface="+mn-lt"/>
              </a:defRPr>
            </a:lvl1pPr>
            <a:lvl2pPr marL="266700" indent="0">
              <a:buNone/>
              <a:defRPr/>
            </a:lvl2pPr>
            <a:lvl3pPr marL="531812" indent="0">
              <a:buNone/>
              <a:defRPr/>
            </a:lvl3pPr>
            <a:lvl4pPr marL="809625" indent="0">
              <a:buNone/>
              <a:defRPr/>
            </a:lvl4pPr>
            <a:lvl5pPr marL="1076325" indent="0">
              <a:buNone/>
              <a:defRPr/>
            </a:lvl5pPr>
          </a:lstStyle>
          <a:p>
            <a:pPr lvl="0"/>
            <a:r>
              <a:rPr lang="fr-FR"/>
              <a:t>Abusus enim multitudine </a:t>
            </a:r>
            <a:r>
              <a:rPr lang="fr-FR" err="1"/>
              <a:t>hominum</a:t>
            </a:r>
            <a:r>
              <a:rPr lang="fr-FR"/>
              <a:t>, </a:t>
            </a:r>
            <a:r>
              <a:rPr lang="fr-FR" err="1"/>
              <a:t>quam</a:t>
            </a:r>
            <a:r>
              <a:rPr lang="fr-FR"/>
              <a:t> </a:t>
            </a:r>
            <a:r>
              <a:rPr lang="fr-FR" err="1"/>
              <a:t>tranquillis</a:t>
            </a:r>
            <a:r>
              <a:rPr lang="fr-FR"/>
              <a:t> in rebus </a:t>
            </a:r>
            <a:r>
              <a:rPr lang="fr-FR" err="1"/>
              <a:t>diutius</a:t>
            </a:r>
            <a:r>
              <a:rPr lang="fr-FR"/>
              <a:t> </a:t>
            </a:r>
            <a:r>
              <a:rPr lang="fr-FR" err="1"/>
              <a:t>rexit</a:t>
            </a:r>
            <a:r>
              <a:rPr lang="fr-FR"/>
              <a:t>, ex </a:t>
            </a:r>
            <a:r>
              <a:rPr lang="fr-FR" err="1"/>
              <a:t>agrestibus</a:t>
            </a:r>
            <a:r>
              <a:rPr lang="fr-FR"/>
              <a:t> </a:t>
            </a:r>
            <a:r>
              <a:rPr lang="fr-FR" err="1"/>
              <a:t>habitaculis</a:t>
            </a:r>
            <a:r>
              <a:rPr lang="fr-FR"/>
              <a:t> </a:t>
            </a:r>
            <a:r>
              <a:rPr lang="fr-FR" err="1"/>
              <a:t>urbes</a:t>
            </a:r>
            <a:r>
              <a:rPr lang="fr-FR"/>
              <a:t> </a:t>
            </a:r>
            <a:r>
              <a:rPr lang="fr-FR" err="1"/>
              <a:t>construxit</a:t>
            </a:r>
            <a:r>
              <a:rPr lang="fr-FR"/>
              <a:t> </a:t>
            </a:r>
            <a:r>
              <a:rPr lang="fr-FR" err="1"/>
              <a:t>multis</a:t>
            </a:r>
            <a:r>
              <a:rPr lang="fr-FR"/>
              <a:t> </a:t>
            </a:r>
            <a:r>
              <a:rPr lang="fr-FR" err="1"/>
              <a:t>opibus</a:t>
            </a:r>
            <a:r>
              <a:rPr lang="fr-FR"/>
              <a:t> </a:t>
            </a:r>
            <a:r>
              <a:rPr lang="fr-FR" err="1"/>
              <a:t>firmas</a:t>
            </a:r>
            <a:endParaRPr lang="fr-FR"/>
          </a:p>
        </p:txBody>
      </p:sp>
      <p:sp>
        <p:nvSpPr>
          <p:cNvPr id="6" name="Espace réservé du texte 7">
            <a:extLst>
              <a:ext uri="{FF2B5EF4-FFF2-40B4-BE49-F238E27FC236}">
                <a16:creationId xmlns:a16="http://schemas.microsoft.com/office/drawing/2014/main" id="{3838AEB7-814F-4501-B3B0-295E08648303}"/>
              </a:ext>
            </a:extLst>
          </p:cNvPr>
          <p:cNvSpPr>
            <a:spLocks noGrp="1"/>
          </p:cNvSpPr>
          <p:nvPr>
            <p:ph type="body" sz="quarter" idx="12" hasCustomPrompt="1"/>
          </p:nvPr>
        </p:nvSpPr>
        <p:spPr>
          <a:xfrm>
            <a:off x="899592" y="1707654"/>
            <a:ext cx="1872208" cy="288031"/>
          </a:xfrm>
          <a:prstGeom prst="rect">
            <a:avLst/>
          </a:prstGeom>
        </p:spPr>
        <p:txBody>
          <a:bodyPr/>
          <a:lstStyle>
            <a:lvl1pPr marL="0" indent="0">
              <a:lnSpc>
                <a:spcPts val="1800"/>
              </a:lnSpc>
              <a:spcBef>
                <a:spcPts val="312"/>
              </a:spcBef>
              <a:buNone/>
              <a:defRPr sz="1400" b="1">
                <a:solidFill>
                  <a:schemeClr val="tx1"/>
                </a:solidFill>
                <a:latin typeface="+mj-lt"/>
              </a:defRPr>
            </a:lvl1pPr>
            <a:lvl2pPr marL="266700" indent="0">
              <a:buNone/>
              <a:defRPr/>
            </a:lvl2pPr>
            <a:lvl3pPr marL="531812" indent="0">
              <a:buNone/>
              <a:defRPr/>
            </a:lvl3pPr>
            <a:lvl4pPr marL="809625" indent="0">
              <a:buNone/>
              <a:defRPr/>
            </a:lvl4pPr>
            <a:lvl5pPr marL="1076325" indent="0">
              <a:buNone/>
              <a:defRPr/>
            </a:lvl5pPr>
          </a:lstStyle>
          <a:p>
            <a:pPr lvl="0"/>
            <a:r>
              <a:rPr lang="fr-FR"/>
              <a:t>Subtitle</a:t>
            </a:r>
          </a:p>
        </p:txBody>
      </p:sp>
      <p:sp>
        <p:nvSpPr>
          <p:cNvPr id="8" name="Espace réservé du graphique 7">
            <a:extLst>
              <a:ext uri="{FF2B5EF4-FFF2-40B4-BE49-F238E27FC236}">
                <a16:creationId xmlns:a16="http://schemas.microsoft.com/office/drawing/2014/main" id="{DF18E9B8-1D26-4B26-97FC-0474D1DFA809}"/>
              </a:ext>
            </a:extLst>
          </p:cNvPr>
          <p:cNvSpPr>
            <a:spLocks noGrp="1"/>
          </p:cNvSpPr>
          <p:nvPr>
            <p:ph type="chart" sz="quarter" idx="13"/>
          </p:nvPr>
        </p:nvSpPr>
        <p:spPr>
          <a:xfrm>
            <a:off x="3347864" y="1131590"/>
            <a:ext cx="3456384" cy="3142282"/>
          </a:xfrm>
          <a:prstGeom prst="rect">
            <a:avLst/>
          </a:prstGeom>
        </p:spPr>
        <p:txBody>
          <a:bodyPr/>
          <a:lstStyle>
            <a:lvl1pPr marL="0" indent="0">
              <a:buNone/>
              <a:defRPr sz="1300" b="0">
                <a:solidFill>
                  <a:schemeClr val="tx1"/>
                </a:solidFill>
                <a:latin typeface="+mj-lt"/>
              </a:defRPr>
            </a:lvl1pPr>
          </a:lstStyle>
          <a:p>
            <a:r>
              <a:rPr lang="en-US"/>
              <a:t>Click icon to add chart</a:t>
            </a:r>
            <a:endParaRPr lang="fr-FR"/>
          </a:p>
        </p:txBody>
      </p:sp>
    </p:spTree>
    <p:extLst>
      <p:ext uri="{BB962C8B-B14F-4D97-AF65-F5344CB8AC3E}">
        <p14:creationId xmlns:p14="http://schemas.microsoft.com/office/powerpoint/2010/main" val="271131200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8" name="Espace réservé du texte 5">
            <a:extLst>
              <a:ext uri="{FF2B5EF4-FFF2-40B4-BE49-F238E27FC236}">
                <a16:creationId xmlns:a16="http://schemas.microsoft.com/office/drawing/2014/main" id="{688A8CDE-DB91-41CF-8FE6-672825711115}"/>
              </a:ext>
            </a:extLst>
          </p:cNvPr>
          <p:cNvSpPr>
            <a:spLocks noGrp="1"/>
          </p:cNvSpPr>
          <p:nvPr>
            <p:ph type="body" sz="quarter" idx="11" hasCustomPrompt="1"/>
          </p:nvPr>
        </p:nvSpPr>
        <p:spPr>
          <a:xfrm>
            <a:off x="324619" y="1445692"/>
            <a:ext cx="2699210" cy="333970"/>
          </a:xfrm>
          <a:prstGeom prst="rect">
            <a:avLst/>
          </a:prstGeom>
        </p:spPr>
        <p:txBody>
          <a:bodyPr/>
          <a:lstStyle>
            <a:lvl1pPr marL="0" indent="0">
              <a:lnSpc>
                <a:spcPts val="2500"/>
              </a:lnSpc>
              <a:spcBef>
                <a:spcPts val="0"/>
              </a:spcBef>
              <a:buNone/>
              <a:defRPr sz="2000" b="1">
                <a:solidFill>
                  <a:schemeClr val="tx1"/>
                </a:solidFill>
                <a:latin typeface="+mj-lt"/>
              </a:defRPr>
            </a:lvl1pPr>
            <a:lvl2pPr marL="266700" indent="0">
              <a:buNone/>
              <a:defRPr/>
            </a:lvl2pPr>
            <a:lvl3pPr marL="531812" indent="0">
              <a:buNone/>
              <a:defRPr/>
            </a:lvl3pPr>
            <a:lvl4pPr marL="809625" indent="0">
              <a:buNone/>
              <a:defRPr/>
            </a:lvl4pPr>
            <a:lvl5pPr marL="1076325" indent="0">
              <a:buNone/>
              <a:defRPr/>
            </a:lvl5pPr>
          </a:lstStyle>
          <a:p>
            <a:pPr lvl="0"/>
            <a:r>
              <a:rPr lang="en-US"/>
              <a:t>Main subtitle</a:t>
            </a:r>
          </a:p>
        </p:txBody>
      </p:sp>
      <p:sp>
        <p:nvSpPr>
          <p:cNvPr id="9" name="Espace réservé du texte 5">
            <a:extLst>
              <a:ext uri="{FF2B5EF4-FFF2-40B4-BE49-F238E27FC236}">
                <a16:creationId xmlns:a16="http://schemas.microsoft.com/office/drawing/2014/main" id="{D606C188-8B0F-413B-A845-2FC2D28247DE}"/>
              </a:ext>
            </a:extLst>
          </p:cNvPr>
          <p:cNvSpPr>
            <a:spLocks noGrp="1"/>
          </p:cNvSpPr>
          <p:nvPr>
            <p:ph type="body" sz="quarter" idx="12" hasCustomPrompt="1"/>
          </p:nvPr>
        </p:nvSpPr>
        <p:spPr>
          <a:xfrm>
            <a:off x="325498" y="1783870"/>
            <a:ext cx="2699210" cy="2300048"/>
          </a:xfrm>
          <a:prstGeom prst="rect">
            <a:avLst/>
          </a:prstGeom>
        </p:spPr>
        <p:txBody>
          <a:bodyPr/>
          <a:lstStyle>
            <a:lvl1pPr marL="285750" marR="0" indent="-285750" algn="l" defTabSz="914400" rtl="0" eaLnBrk="1" fontAlgn="auto" latinLnBrk="0" hangingPunct="1">
              <a:lnSpc>
                <a:spcPts val="2500"/>
              </a:lnSpc>
              <a:spcBef>
                <a:spcPts val="0"/>
              </a:spcBef>
              <a:spcAft>
                <a:spcPts val="0"/>
              </a:spcAft>
              <a:buClrTx/>
              <a:buSzTx/>
              <a:buFont typeface="Arial" panose="020B0604020202020204" pitchFamily="34" charset="0"/>
              <a:buChar char="•"/>
              <a:tabLst/>
              <a:defRPr sz="1500" b="0">
                <a:solidFill>
                  <a:schemeClr val="tx1"/>
                </a:solidFill>
                <a:latin typeface="+mj-lt"/>
              </a:defRPr>
            </a:lvl1pPr>
            <a:lvl2pPr marL="266700" indent="0">
              <a:buNone/>
              <a:defRPr/>
            </a:lvl2pPr>
            <a:lvl3pPr marL="246062" indent="0">
              <a:lnSpc>
                <a:spcPts val="150"/>
              </a:lnSpc>
              <a:buNone/>
              <a:defRPr sz="900">
                <a:solidFill>
                  <a:srgbClr val="AE1022"/>
                </a:solidFill>
                <a:latin typeface="+mj-lt"/>
              </a:defRPr>
            </a:lvl3pPr>
            <a:lvl4pPr marL="809625" indent="0">
              <a:buNone/>
              <a:defRPr/>
            </a:lvl4pPr>
            <a:lvl5pPr marL="1076325" indent="0">
              <a:buNone/>
              <a:defRPr/>
            </a:lvl5pPr>
          </a:lstStyle>
          <a:p>
            <a:pPr lvl="0"/>
            <a:r>
              <a:rPr lang="en-US"/>
              <a:t>Sub title 1</a:t>
            </a:r>
          </a:p>
          <a:p>
            <a:pPr marL="285750" marR="0" lvl="0" indent="-285750" algn="l" defTabSz="914400" rtl="0" eaLnBrk="1" fontAlgn="auto" latinLnBrk="0" hangingPunct="1">
              <a:lnSpc>
                <a:spcPts val="2500"/>
              </a:lnSpc>
              <a:spcBef>
                <a:spcPts val="0"/>
              </a:spcBef>
              <a:spcAft>
                <a:spcPts val="0"/>
              </a:spcAft>
              <a:buClrTx/>
              <a:buSzTx/>
              <a:buFont typeface="Arial" panose="020B0604020202020204" pitchFamily="34" charset="0"/>
              <a:buChar char="•"/>
              <a:tabLst/>
              <a:defRPr/>
            </a:pPr>
            <a:r>
              <a:rPr lang="en-US"/>
              <a:t>Sub title 1</a:t>
            </a:r>
          </a:p>
          <a:p>
            <a:pPr marL="285750" marR="0" lvl="0" indent="-285750" algn="l" defTabSz="914400" rtl="0" eaLnBrk="1" fontAlgn="auto" latinLnBrk="0" hangingPunct="1">
              <a:lnSpc>
                <a:spcPts val="2500"/>
              </a:lnSpc>
              <a:spcBef>
                <a:spcPts val="0"/>
              </a:spcBef>
              <a:spcAft>
                <a:spcPts val="0"/>
              </a:spcAft>
              <a:buClrTx/>
              <a:buSzTx/>
              <a:buFont typeface="Arial" panose="020B0604020202020204" pitchFamily="34" charset="0"/>
              <a:buChar char="•"/>
              <a:tabLst/>
              <a:defRPr/>
            </a:pPr>
            <a:r>
              <a:rPr lang="en-US"/>
              <a:t>Sub title 1</a:t>
            </a:r>
          </a:p>
          <a:p>
            <a:pPr marL="531812" marR="0" lvl="2" indent="-285750" algn="l" defTabSz="914400" rtl="0" eaLnBrk="1" fontAlgn="auto" latinLnBrk="0" hangingPunct="1">
              <a:lnSpc>
                <a:spcPts val="2500"/>
              </a:lnSpc>
              <a:spcBef>
                <a:spcPts val="0"/>
              </a:spcBef>
              <a:spcAft>
                <a:spcPts val="0"/>
              </a:spcAft>
              <a:buClrTx/>
              <a:buSzTx/>
              <a:buFont typeface="Arial" panose="020B0604020202020204" pitchFamily="34" charset="0"/>
              <a:buChar char="•"/>
              <a:tabLst/>
              <a:defRPr/>
            </a:pPr>
            <a:r>
              <a:rPr lang="en-US"/>
              <a:t>Links</a:t>
            </a:r>
          </a:p>
          <a:p>
            <a:pPr marL="531812" marR="0" lvl="2" indent="-285750" algn="l" defTabSz="914400" rtl="0" eaLnBrk="1" fontAlgn="auto" latinLnBrk="0" hangingPunct="1">
              <a:lnSpc>
                <a:spcPts val="2500"/>
              </a:lnSpc>
              <a:spcBef>
                <a:spcPts val="0"/>
              </a:spcBef>
              <a:spcAft>
                <a:spcPts val="0"/>
              </a:spcAft>
              <a:buClrTx/>
              <a:buSzTx/>
              <a:buFont typeface="Arial" panose="020B0604020202020204" pitchFamily="34" charset="0"/>
              <a:buChar char="•"/>
              <a:tabLst/>
              <a:defRPr/>
            </a:pPr>
            <a:r>
              <a:rPr lang="en-US"/>
              <a:t>Links</a:t>
            </a:r>
          </a:p>
          <a:p>
            <a:pPr marL="531812" marR="0" lvl="2" indent="-285750" algn="l" defTabSz="914400" rtl="0" eaLnBrk="1" fontAlgn="auto" latinLnBrk="0" hangingPunct="1">
              <a:lnSpc>
                <a:spcPts val="2500"/>
              </a:lnSpc>
              <a:spcBef>
                <a:spcPts val="0"/>
              </a:spcBef>
              <a:spcAft>
                <a:spcPts val="0"/>
              </a:spcAft>
              <a:buClrTx/>
              <a:buSzTx/>
              <a:buFont typeface="Arial" panose="020B0604020202020204" pitchFamily="34" charset="0"/>
              <a:buChar char="•"/>
              <a:tabLst/>
              <a:defRPr/>
            </a:pPr>
            <a:r>
              <a:rPr lang="en-US"/>
              <a:t>Links</a:t>
            </a:r>
          </a:p>
        </p:txBody>
      </p:sp>
      <p:sp>
        <p:nvSpPr>
          <p:cNvPr id="10" name="Espace réservé du texte 5">
            <a:extLst>
              <a:ext uri="{FF2B5EF4-FFF2-40B4-BE49-F238E27FC236}">
                <a16:creationId xmlns:a16="http://schemas.microsoft.com/office/drawing/2014/main" id="{7A920D5C-621F-4AA3-9973-F64124C5BC5A}"/>
              </a:ext>
            </a:extLst>
          </p:cNvPr>
          <p:cNvSpPr>
            <a:spLocks noGrp="1"/>
          </p:cNvSpPr>
          <p:nvPr>
            <p:ph type="body" sz="quarter" idx="13" hasCustomPrompt="1"/>
          </p:nvPr>
        </p:nvSpPr>
        <p:spPr>
          <a:xfrm>
            <a:off x="3406780" y="1087066"/>
            <a:ext cx="2752527" cy="216024"/>
          </a:xfrm>
          <a:prstGeom prst="rect">
            <a:avLst/>
          </a:prstGeom>
        </p:spPr>
        <p:txBody>
          <a:bodyPr anchor="ctr"/>
          <a:lstStyle>
            <a:lvl1pPr marL="0" indent="0">
              <a:lnSpc>
                <a:spcPts val="2500"/>
              </a:lnSpc>
              <a:spcBef>
                <a:spcPts val="0"/>
              </a:spcBef>
              <a:buNone/>
              <a:defRPr sz="1000" b="1">
                <a:solidFill>
                  <a:schemeClr val="tx1"/>
                </a:solidFill>
                <a:latin typeface="+mj-lt"/>
              </a:defRPr>
            </a:lvl1pPr>
            <a:lvl2pPr marL="266700" indent="0">
              <a:buNone/>
              <a:defRPr/>
            </a:lvl2pPr>
            <a:lvl3pPr marL="531812" indent="0">
              <a:buNone/>
              <a:defRPr/>
            </a:lvl3pPr>
            <a:lvl4pPr marL="809625" indent="0">
              <a:buNone/>
              <a:defRPr/>
            </a:lvl4pPr>
            <a:lvl5pPr marL="1076325" indent="0">
              <a:buNone/>
              <a:defRPr/>
            </a:lvl5pPr>
          </a:lstStyle>
          <a:p>
            <a:pPr lvl="0"/>
            <a:r>
              <a:rPr lang="en-US"/>
              <a:t>Main Font content</a:t>
            </a:r>
          </a:p>
        </p:txBody>
      </p:sp>
      <p:sp>
        <p:nvSpPr>
          <p:cNvPr id="11" name="Espace réservé du texte 5">
            <a:extLst>
              <a:ext uri="{FF2B5EF4-FFF2-40B4-BE49-F238E27FC236}">
                <a16:creationId xmlns:a16="http://schemas.microsoft.com/office/drawing/2014/main" id="{39930FB7-9F65-4686-A055-59779F710366}"/>
              </a:ext>
            </a:extLst>
          </p:cNvPr>
          <p:cNvSpPr>
            <a:spLocks noGrp="1"/>
          </p:cNvSpPr>
          <p:nvPr>
            <p:ph type="body" sz="quarter" idx="14" hasCustomPrompt="1"/>
          </p:nvPr>
        </p:nvSpPr>
        <p:spPr>
          <a:xfrm>
            <a:off x="3406780" y="1388842"/>
            <a:ext cx="2752527" cy="1069104"/>
          </a:xfrm>
          <a:prstGeom prst="rect">
            <a:avLst/>
          </a:prstGeom>
        </p:spPr>
        <p:txBody>
          <a:bodyPr anchor="t"/>
          <a:lstStyle>
            <a:lvl1pPr marL="0" indent="0">
              <a:lnSpc>
                <a:spcPts val="1800"/>
              </a:lnSpc>
              <a:spcBef>
                <a:spcPts val="312"/>
              </a:spcBef>
              <a:buNone/>
              <a:defRPr sz="1300" b="0">
                <a:solidFill>
                  <a:schemeClr val="tx1"/>
                </a:solidFill>
                <a:latin typeface="+mn-lt"/>
              </a:defRPr>
            </a:lvl1pPr>
            <a:lvl2pPr marL="266700" indent="0">
              <a:buNone/>
              <a:defRPr/>
            </a:lvl2pPr>
            <a:lvl3pPr marL="531812" indent="0">
              <a:buNone/>
              <a:defRPr/>
            </a:lvl3pPr>
            <a:lvl4pPr marL="809625" indent="0">
              <a:buNone/>
              <a:defRPr/>
            </a:lvl4pPr>
            <a:lvl5pPr marL="1076325" indent="0">
              <a:buNone/>
              <a:defRPr/>
            </a:lvl5pPr>
          </a:lstStyle>
          <a:p>
            <a:pPr lvl="0"/>
            <a:r>
              <a:rPr lang="en-US" err="1"/>
              <a:t>Abusus</a:t>
            </a:r>
            <a:r>
              <a:rPr lang="en-US"/>
              <a:t> </a:t>
            </a:r>
            <a:r>
              <a:rPr lang="en-US" err="1"/>
              <a:t>enim</a:t>
            </a:r>
            <a:r>
              <a:rPr lang="en-US"/>
              <a:t> </a:t>
            </a:r>
            <a:r>
              <a:rPr lang="en-US" err="1"/>
              <a:t>multitudine</a:t>
            </a:r>
            <a:r>
              <a:rPr lang="en-US"/>
              <a:t> </a:t>
            </a:r>
            <a:r>
              <a:rPr lang="en-US" err="1"/>
              <a:t>hominum</a:t>
            </a:r>
            <a:r>
              <a:rPr lang="en-US"/>
              <a:t>, </a:t>
            </a:r>
            <a:r>
              <a:rPr lang="en-US" err="1"/>
              <a:t>quam</a:t>
            </a:r>
            <a:r>
              <a:rPr lang="en-US"/>
              <a:t> </a:t>
            </a:r>
            <a:r>
              <a:rPr lang="en-US" err="1"/>
              <a:t>tranquillis</a:t>
            </a:r>
            <a:r>
              <a:rPr lang="en-US"/>
              <a:t> in rebus </a:t>
            </a:r>
            <a:r>
              <a:rPr lang="en-US" err="1"/>
              <a:t>diutius</a:t>
            </a:r>
            <a:r>
              <a:rPr lang="en-US"/>
              <a:t> </a:t>
            </a:r>
            <a:r>
              <a:rPr lang="en-US" err="1"/>
              <a:t>rexit</a:t>
            </a:r>
            <a:r>
              <a:rPr lang="en-US"/>
              <a:t>, ex </a:t>
            </a:r>
            <a:r>
              <a:rPr lang="en-US" err="1"/>
              <a:t>agrestibus</a:t>
            </a:r>
            <a:r>
              <a:rPr lang="en-US"/>
              <a:t> </a:t>
            </a:r>
            <a:r>
              <a:rPr lang="en-US" err="1"/>
              <a:t>habitaculis</a:t>
            </a:r>
            <a:r>
              <a:rPr lang="en-US"/>
              <a:t> </a:t>
            </a:r>
            <a:r>
              <a:rPr lang="en-US" err="1"/>
              <a:t>urbes</a:t>
            </a:r>
            <a:r>
              <a:rPr lang="en-US"/>
              <a:t> </a:t>
            </a:r>
            <a:r>
              <a:rPr lang="en-US" err="1"/>
              <a:t>construxit</a:t>
            </a:r>
            <a:r>
              <a:rPr lang="en-US"/>
              <a:t> multis </a:t>
            </a:r>
            <a:r>
              <a:rPr lang="en-US" err="1"/>
              <a:t>opibus</a:t>
            </a:r>
            <a:r>
              <a:rPr lang="en-US"/>
              <a:t> </a:t>
            </a:r>
            <a:r>
              <a:rPr lang="en-US" err="1"/>
              <a:t>firmas</a:t>
            </a:r>
            <a:r>
              <a:rPr lang="en-US"/>
              <a:t> et</a:t>
            </a:r>
          </a:p>
        </p:txBody>
      </p:sp>
      <p:sp>
        <p:nvSpPr>
          <p:cNvPr id="12" name="Espace réservé du texte 5">
            <a:extLst>
              <a:ext uri="{FF2B5EF4-FFF2-40B4-BE49-F238E27FC236}">
                <a16:creationId xmlns:a16="http://schemas.microsoft.com/office/drawing/2014/main" id="{3541AA8C-75F6-4388-A56B-54180CA5CEDD}"/>
              </a:ext>
            </a:extLst>
          </p:cNvPr>
          <p:cNvSpPr>
            <a:spLocks noGrp="1"/>
          </p:cNvSpPr>
          <p:nvPr>
            <p:ph type="body" sz="quarter" idx="15" hasCustomPrompt="1"/>
          </p:nvPr>
        </p:nvSpPr>
        <p:spPr>
          <a:xfrm>
            <a:off x="3406780" y="2543698"/>
            <a:ext cx="2752527" cy="216024"/>
          </a:xfrm>
          <a:prstGeom prst="rect">
            <a:avLst/>
          </a:prstGeom>
        </p:spPr>
        <p:txBody>
          <a:bodyPr anchor="ctr"/>
          <a:lstStyle>
            <a:lvl1pPr marL="0" indent="0">
              <a:lnSpc>
                <a:spcPts val="2500"/>
              </a:lnSpc>
              <a:spcBef>
                <a:spcPts val="0"/>
              </a:spcBef>
              <a:buNone/>
              <a:defRPr sz="1000" b="1">
                <a:solidFill>
                  <a:schemeClr val="tx1"/>
                </a:solidFill>
                <a:latin typeface="+mj-lt"/>
              </a:defRPr>
            </a:lvl1pPr>
            <a:lvl2pPr marL="266700" indent="0">
              <a:buNone/>
              <a:defRPr/>
            </a:lvl2pPr>
            <a:lvl3pPr marL="531812" indent="0">
              <a:buNone/>
              <a:defRPr/>
            </a:lvl3pPr>
            <a:lvl4pPr marL="809625" indent="0">
              <a:buNone/>
              <a:defRPr/>
            </a:lvl4pPr>
            <a:lvl5pPr marL="1076325" indent="0">
              <a:buNone/>
              <a:defRPr/>
            </a:lvl5pPr>
          </a:lstStyle>
          <a:p>
            <a:pPr lvl="0"/>
            <a:r>
              <a:rPr lang="en-US"/>
              <a:t>Small Font content</a:t>
            </a:r>
          </a:p>
        </p:txBody>
      </p:sp>
      <p:sp>
        <p:nvSpPr>
          <p:cNvPr id="13" name="Espace réservé du texte 5">
            <a:extLst>
              <a:ext uri="{FF2B5EF4-FFF2-40B4-BE49-F238E27FC236}">
                <a16:creationId xmlns:a16="http://schemas.microsoft.com/office/drawing/2014/main" id="{85647024-A663-4BF6-AF91-87A071AC311F}"/>
              </a:ext>
            </a:extLst>
          </p:cNvPr>
          <p:cNvSpPr>
            <a:spLocks noGrp="1"/>
          </p:cNvSpPr>
          <p:nvPr>
            <p:ph type="body" sz="quarter" idx="16" hasCustomPrompt="1"/>
          </p:nvPr>
        </p:nvSpPr>
        <p:spPr>
          <a:xfrm>
            <a:off x="3406780" y="2845474"/>
            <a:ext cx="2752527" cy="1238444"/>
          </a:xfrm>
          <a:prstGeom prst="rect">
            <a:avLst/>
          </a:prstGeom>
        </p:spPr>
        <p:txBody>
          <a:bodyPr anchor="t"/>
          <a:lstStyle>
            <a:lvl1pPr marL="0" indent="0">
              <a:lnSpc>
                <a:spcPts val="1800"/>
              </a:lnSpc>
              <a:spcBef>
                <a:spcPts val="312"/>
              </a:spcBef>
              <a:buNone/>
              <a:defRPr sz="1000" b="0">
                <a:solidFill>
                  <a:schemeClr val="tx1"/>
                </a:solidFill>
                <a:latin typeface="+mn-lt"/>
              </a:defRPr>
            </a:lvl1pPr>
            <a:lvl2pPr marL="266700" indent="0">
              <a:buNone/>
              <a:defRPr/>
            </a:lvl2pPr>
            <a:lvl3pPr marL="531812" indent="0">
              <a:buNone/>
              <a:defRPr/>
            </a:lvl3pPr>
            <a:lvl4pPr marL="809625" indent="0">
              <a:buNone/>
              <a:defRPr/>
            </a:lvl4pPr>
            <a:lvl5pPr marL="1076325" indent="0">
              <a:buNone/>
              <a:defRPr/>
            </a:lvl5pPr>
          </a:lstStyle>
          <a:p>
            <a:pPr lvl="0"/>
            <a:r>
              <a:rPr lang="en-US" err="1"/>
              <a:t>Abusus</a:t>
            </a:r>
            <a:r>
              <a:rPr lang="en-US"/>
              <a:t> </a:t>
            </a:r>
            <a:r>
              <a:rPr lang="en-US" err="1"/>
              <a:t>enim</a:t>
            </a:r>
            <a:r>
              <a:rPr lang="en-US"/>
              <a:t> </a:t>
            </a:r>
            <a:r>
              <a:rPr lang="en-US" err="1"/>
              <a:t>multitudine</a:t>
            </a:r>
            <a:r>
              <a:rPr lang="en-US"/>
              <a:t> </a:t>
            </a:r>
            <a:r>
              <a:rPr lang="en-US" err="1"/>
              <a:t>hominum</a:t>
            </a:r>
            <a:r>
              <a:rPr lang="en-US"/>
              <a:t>, </a:t>
            </a:r>
            <a:r>
              <a:rPr lang="en-US" err="1"/>
              <a:t>quam</a:t>
            </a:r>
            <a:r>
              <a:rPr lang="en-US"/>
              <a:t> </a:t>
            </a:r>
            <a:r>
              <a:rPr lang="en-US" err="1"/>
              <a:t>tranquillis</a:t>
            </a:r>
            <a:r>
              <a:rPr lang="en-US"/>
              <a:t> in rebus </a:t>
            </a:r>
            <a:r>
              <a:rPr lang="en-US" err="1"/>
              <a:t>diutius</a:t>
            </a:r>
            <a:r>
              <a:rPr lang="en-US"/>
              <a:t> </a:t>
            </a:r>
            <a:r>
              <a:rPr lang="en-US" err="1"/>
              <a:t>rexit</a:t>
            </a:r>
            <a:r>
              <a:rPr lang="en-US"/>
              <a:t>, ex </a:t>
            </a:r>
            <a:r>
              <a:rPr lang="en-US" err="1"/>
              <a:t>agrestibus</a:t>
            </a:r>
            <a:r>
              <a:rPr lang="en-US"/>
              <a:t> </a:t>
            </a:r>
            <a:r>
              <a:rPr lang="en-US" err="1"/>
              <a:t>habitaculis</a:t>
            </a:r>
            <a:r>
              <a:rPr lang="en-US"/>
              <a:t> </a:t>
            </a:r>
            <a:r>
              <a:rPr lang="en-US" err="1"/>
              <a:t>urbes</a:t>
            </a:r>
            <a:r>
              <a:rPr lang="en-US"/>
              <a:t> </a:t>
            </a:r>
            <a:r>
              <a:rPr lang="en-US" err="1"/>
              <a:t>construxit</a:t>
            </a:r>
            <a:r>
              <a:rPr lang="en-US"/>
              <a:t> multis </a:t>
            </a:r>
            <a:r>
              <a:rPr lang="en-US" err="1"/>
              <a:t>opibus</a:t>
            </a:r>
            <a:r>
              <a:rPr lang="en-US"/>
              <a:t> </a:t>
            </a:r>
            <a:r>
              <a:rPr lang="en-US" err="1"/>
              <a:t>firmas</a:t>
            </a:r>
            <a:r>
              <a:rPr lang="en-US"/>
              <a:t> et</a:t>
            </a:r>
          </a:p>
        </p:txBody>
      </p:sp>
      <p:sp>
        <p:nvSpPr>
          <p:cNvPr id="14" name="Espace réservé du texte 5">
            <a:extLst>
              <a:ext uri="{FF2B5EF4-FFF2-40B4-BE49-F238E27FC236}">
                <a16:creationId xmlns:a16="http://schemas.microsoft.com/office/drawing/2014/main" id="{F819B75E-0D8D-45F7-A870-1BB4A966AD45}"/>
              </a:ext>
            </a:extLst>
          </p:cNvPr>
          <p:cNvSpPr>
            <a:spLocks noGrp="1"/>
          </p:cNvSpPr>
          <p:nvPr>
            <p:ph type="body" sz="quarter" idx="10" hasCustomPrompt="1"/>
          </p:nvPr>
        </p:nvSpPr>
        <p:spPr>
          <a:xfrm>
            <a:off x="324619" y="339502"/>
            <a:ext cx="3527301" cy="720082"/>
          </a:xfrm>
          <a:prstGeom prst="rect">
            <a:avLst/>
          </a:prstGeom>
        </p:spPr>
        <p:txBody>
          <a:bodyPr/>
          <a:lstStyle>
            <a:lvl1pPr marL="0" indent="0">
              <a:lnSpc>
                <a:spcPts val="2500"/>
              </a:lnSpc>
              <a:spcBef>
                <a:spcPts val="0"/>
              </a:spcBef>
              <a:buNone/>
              <a:defRPr sz="2600" b="0">
                <a:solidFill>
                  <a:schemeClr val="tx1"/>
                </a:solidFill>
                <a:latin typeface="+mj-lt"/>
              </a:defRPr>
            </a:lvl1pPr>
            <a:lvl2pPr marL="266700" indent="0">
              <a:buNone/>
              <a:defRPr/>
            </a:lvl2pPr>
            <a:lvl3pPr marL="531812" indent="0">
              <a:buNone/>
              <a:defRPr/>
            </a:lvl3pPr>
            <a:lvl4pPr marL="809625" indent="0">
              <a:buNone/>
              <a:defRPr/>
            </a:lvl4pPr>
            <a:lvl5pPr marL="1076325" indent="0">
              <a:buNone/>
              <a:defRPr/>
            </a:lvl5pPr>
          </a:lstStyle>
          <a:p>
            <a:pPr lvl="0"/>
            <a:r>
              <a:rPr lang="en-US"/>
              <a:t>First line</a:t>
            </a:r>
            <a:br>
              <a:rPr lang="en-US"/>
            </a:br>
            <a:r>
              <a:rPr lang="en-US"/>
              <a:t>Of the headline</a:t>
            </a:r>
          </a:p>
        </p:txBody>
      </p:sp>
    </p:spTree>
    <p:extLst>
      <p:ext uri="{BB962C8B-B14F-4D97-AF65-F5344CB8AC3E}">
        <p14:creationId xmlns:p14="http://schemas.microsoft.com/office/powerpoint/2010/main" val="286686692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25" name="Espace réservé du texte 5">
            <a:extLst>
              <a:ext uri="{FF2B5EF4-FFF2-40B4-BE49-F238E27FC236}">
                <a16:creationId xmlns:a16="http://schemas.microsoft.com/office/drawing/2014/main" id="{3672B2D3-DBE6-4530-9208-F7BDEB9D6FD0}"/>
              </a:ext>
            </a:extLst>
          </p:cNvPr>
          <p:cNvSpPr>
            <a:spLocks noGrp="1"/>
          </p:cNvSpPr>
          <p:nvPr>
            <p:ph type="body" sz="quarter" idx="10" hasCustomPrompt="1"/>
          </p:nvPr>
        </p:nvSpPr>
        <p:spPr>
          <a:xfrm>
            <a:off x="324619" y="339502"/>
            <a:ext cx="3527301" cy="720082"/>
          </a:xfrm>
          <a:prstGeom prst="rect">
            <a:avLst/>
          </a:prstGeom>
        </p:spPr>
        <p:txBody>
          <a:bodyPr/>
          <a:lstStyle>
            <a:lvl1pPr marL="0" indent="0">
              <a:lnSpc>
                <a:spcPts val="2500"/>
              </a:lnSpc>
              <a:spcBef>
                <a:spcPts val="0"/>
              </a:spcBef>
              <a:buNone/>
              <a:defRPr sz="2600" b="0">
                <a:solidFill>
                  <a:schemeClr val="tx1"/>
                </a:solidFill>
                <a:latin typeface="+mj-lt"/>
              </a:defRPr>
            </a:lvl1pPr>
            <a:lvl2pPr marL="266700" indent="0">
              <a:buNone/>
              <a:defRPr/>
            </a:lvl2pPr>
            <a:lvl3pPr marL="531812" indent="0">
              <a:buNone/>
              <a:defRPr/>
            </a:lvl3pPr>
            <a:lvl4pPr marL="809625" indent="0">
              <a:buNone/>
              <a:defRPr/>
            </a:lvl4pPr>
            <a:lvl5pPr marL="1076325" indent="0">
              <a:buNone/>
              <a:defRPr/>
            </a:lvl5pPr>
          </a:lstStyle>
          <a:p>
            <a:pPr lvl="0"/>
            <a:r>
              <a:rPr lang="en-US"/>
              <a:t>First line</a:t>
            </a:r>
            <a:br>
              <a:rPr lang="en-US"/>
            </a:br>
            <a:r>
              <a:rPr lang="en-US"/>
              <a:t>Of the headline</a:t>
            </a:r>
          </a:p>
        </p:txBody>
      </p:sp>
      <p:sp>
        <p:nvSpPr>
          <p:cNvPr id="3" name="Espace réservé pour une image  2">
            <a:extLst>
              <a:ext uri="{FF2B5EF4-FFF2-40B4-BE49-F238E27FC236}">
                <a16:creationId xmlns:a16="http://schemas.microsoft.com/office/drawing/2014/main" id="{F49672AB-138D-43EB-AECE-9FAA6E62B13D}"/>
              </a:ext>
            </a:extLst>
          </p:cNvPr>
          <p:cNvSpPr>
            <a:spLocks noGrp="1"/>
          </p:cNvSpPr>
          <p:nvPr>
            <p:ph type="pic" sz="quarter" idx="11"/>
          </p:nvPr>
        </p:nvSpPr>
        <p:spPr>
          <a:xfrm>
            <a:off x="666750" y="1347614"/>
            <a:ext cx="2160588" cy="1439862"/>
          </a:xfrm>
          <a:prstGeom prst="rect">
            <a:avLst/>
          </a:prstGeom>
        </p:spPr>
        <p:txBody>
          <a:bodyPr/>
          <a:lstStyle>
            <a:lvl1pPr marL="0" indent="0">
              <a:buNone/>
              <a:defRPr sz="1300" b="0">
                <a:solidFill>
                  <a:schemeClr val="tx1"/>
                </a:solidFill>
                <a:latin typeface="+mj-lt"/>
              </a:defRPr>
            </a:lvl1pPr>
          </a:lstStyle>
          <a:p>
            <a:r>
              <a:rPr lang="en-US"/>
              <a:t>Click icon to add picture</a:t>
            </a:r>
            <a:endParaRPr lang="fr-FR"/>
          </a:p>
        </p:txBody>
      </p:sp>
      <p:sp>
        <p:nvSpPr>
          <p:cNvPr id="27" name="Espace réservé pour une image  2">
            <a:extLst>
              <a:ext uri="{FF2B5EF4-FFF2-40B4-BE49-F238E27FC236}">
                <a16:creationId xmlns:a16="http://schemas.microsoft.com/office/drawing/2014/main" id="{FC9AD440-31A5-414B-9B24-FCF59855D39D}"/>
              </a:ext>
            </a:extLst>
          </p:cNvPr>
          <p:cNvSpPr>
            <a:spLocks noGrp="1"/>
          </p:cNvSpPr>
          <p:nvPr>
            <p:ph type="pic" sz="quarter" idx="12"/>
          </p:nvPr>
        </p:nvSpPr>
        <p:spPr>
          <a:xfrm>
            <a:off x="3043362" y="1347614"/>
            <a:ext cx="2160588" cy="1439862"/>
          </a:xfrm>
          <a:prstGeom prst="rect">
            <a:avLst/>
          </a:prstGeom>
        </p:spPr>
        <p:txBody>
          <a:bodyPr/>
          <a:lstStyle>
            <a:lvl1pPr marL="0" indent="0">
              <a:buNone/>
              <a:defRPr sz="1300" b="0">
                <a:solidFill>
                  <a:schemeClr val="tx1"/>
                </a:solidFill>
                <a:latin typeface="+mj-lt"/>
              </a:defRPr>
            </a:lvl1pPr>
          </a:lstStyle>
          <a:p>
            <a:r>
              <a:rPr lang="en-US"/>
              <a:t>Click icon to add picture</a:t>
            </a:r>
            <a:endParaRPr lang="fr-FR"/>
          </a:p>
        </p:txBody>
      </p:sp>
      <p:sp>
        <p:nvSpPr>
          <p:cNvPr id="28" name="Espace réservé pour une image  2">
            <a:extLst>
              <a:ext uri="{FF2B5EF4-FFF2-40B4-BE49-F238E27FC236}">
                <a16:creationId xmlns:a16="http://schemas.microsoft.com/office/drawing/2014/main" id="{D5C372A6-16A0-492A-8A26-10B33454407C}"/>
              </a:ext>
            </a:extLst>
          </p:cNvPr>
          <p:cNvSpPr>
            <a:spLocks noGrp="1"/>
          </p:cNvSpPr>
          <p:nvPr>
            <p:ph type="pic" sz="quarter" idx="13"/>
          </p:nvPr>
        </p:nvSpPr>
        <p:spPr>
          <a:xfrm>
            <a:off x="5419382" y="1347614"/>
            <a:ext cx="2160588" cy="1439862"/>
          </a:xfrm>
          <a:prstGeom prst="rect">
            <a:avLst/>
          </a:prstGeom>
        </p:spPr>
        <p:txBody>
          <a:bodyPr/>
          <a:lstStyle>
            <a:lvl1pPr marL="0" indent="0">
              <a:buNone/>
              <a:defRPr sz="1300" b="0">
                <a:solidFill>
                  <a:schemeClr val="tx1"/>
                </a:solidFill>
                <a:latin typeface="+mj-lt"/>
              </a:defRPr>
            </a:lvl1pPr>
          </a:lstStyle>
          <a:p>
            <a:r>
              <a:rPr lang="en-US"/>
              <a:t>Click icon to add picture</a:t>
            </a:r>
            <a:endParaRPr lang="fr-FR"/>
          </a:p>
        </p:txBody>
      </p:sp>
      <p:sp>
        <p:nvSpPr>
          <p:cNvPr id="29" name="Espace réservé du texte 5">
            <a:extLst>
              <a:ext uri="{FF2B5EF4-FFF2-40B4-BE49-F238E27FC236}">
                <a16:creationId xmlns:a16="http://schemas.microsoft.com/office/drawing/2014/main" id="{D66A4CAD-6588-4968-B1C2-009E9532E7EC}"/>
              </a:ext>
            </a:extLst>
          </p:cNvPr>
          <p:cNvSpPr>
            <a:spLocks noGrp="1"/>
          </p:cNvSpPr>
          <p:nvPr>
            <p:ph type="body" sz="quarter" idx="15" hasCustomPrompt="1"/>
          </p:nvPr>
        </p:nvSpPr>
        <p:spPr>
          <a:xfrm>
            <a:off x="595337" y="3003798"/>
            <a:ext cx="2232001" cy="216024"/>
          </a:xfrm>
          <a:prstGeom prst="rect">
            <a:avLst/>
          </a:prstGeom>
        </p:spPr>
        <p:txBody>
          <a:bodyPr anchor="ctr"/>
          <a:lstStyle>
            <a:lvl1pPr marL="0" indent="0">
              <a:lnSpc>
                <a:spcPts val="2500"/>
              </a:lnSpc>
              <a:spcBef>
                <a:spcPts val="0"/>
              </a:spcBef>
              <a:buNone/>
              <a:defRPr sz="1000" b="1">
                <a:solidFill>
                  <a:schemeClr val="tx1"/>
                </a:solidFill>
                <a:latin typeface="+mj-lt"/>
              </a:defRPr>
            </a:lvl1pPr>
            <a:lvl2pPr marL="266700" indent="0">
              <a:buNone/>
              <a:defRPr/>
            </a:lvl2pPr>
            <a:lvl3pPr marL="531812" indent="0">
              <a:buNone/>
              <a:defRPr/>
            </a:lvl3pPr>
            <a:lvl4pPr marL="809625" indent="0">
              <a:buNone/>
              <a:defRPr/>
            </a:lvl4pPr>
            <a:lvl5pPr marL="1076325" indent="0">
              <a:buNone/>
              <a:defRPr/>
            </a:lvl5pPr>
          </a:lstStyle>
          <a:p>
            <a:pPr lvl="0"/>
            <a:r>
              <a:rPr lang="en-US"/>
              <a:t>Small Font content</a:t>
            </a:r>
          </a:p>
        </p:txBody>
      </p:sp>
      <p:sp>
        <p:nvSpPr>
          <p:cNvPr id="30" name="Espace réservé du texte 5">
            <a:extLst>
              <a:ext uri="{FF2B5EF4-FFF2-40B4-BE49-F238E27FC236}">
                <a16:creationId xmlns:a16="http://schemas.microsoft.com/office/drawing/2014/main" id="{3FCD4FF4-E5B2-4B6E-85F0-05DA21237688}"/>
              </a:ext>
            </a:extLst>
          </p:cNvPr>
          <p:cNvSpPr>
            <a:spLocks noGrp="1"/>
          </p:cNvSpPr>
          <p:nvPr>
            <p:ph type="body" sz="quarter" idx="16" hasCustomPrompt="1"/>
          </p:nvPr>
        </p:nvSpPr>
        <p:spPr>
          <a:xfrm>
            <a:off x="595337" y="3287158"/>
            <a:ext cx="2232001" cy="734388"/>
          </a:xfrm>
          <a:prstGeom prst="rect">
            <a:avLst/>
          </a:prstGeom>
        </p:spPr>
        <p:txBody>
          <a:bodyPr anchor="t"/>
          <a:lstStyle>
            <a:lvl1pPr marL="0" indent="0">
              <a:lnSpc>
                <a:spcPts val="1800"/>
              </a:lnSpc>
              <a:spcBef>
                <a:spcPts val="312"/>
              </a:spcBef>
              <a:buNone/>
              <a:defRPr sz="1000" b="0">
                <a:solidFill>
                  <a:schemeClr val="tx1"/>
                </a:solidFill>
                <a:latin typeface="+mn-lt"/>
              </a:defRPr>
            </a:lvl1pPr>
            <a:lvl2pPr marL="266700" indent="0">
              <a:buNone/>
              <a:defRPr/>
            </a:lvl2pPr>
            <a:lvl3pPr marL="531812" indent="0">
              <a:buNone/>
              <a:defRPr/>
            </a:lvl3pPr>
            <a:lvl4pPr marL="809625" indent="0">
              <a:buNone/>
              <a:defRPr/>
            </a:lvl4pPr>
            <a:lvl5pPr marL="1076325" indent="0">
              <a:buNone/>
              <a:defRPr/>
            </a:lvl5pPr>
          </a:lstStyle>
          <a:p>
            <a:pPr lvl="0"/>
            <a:r>
              <a:rPr lang="en-US" err="1"/>
              <a:t>Viribus</a:t>
            </a:r>
            <a:r>
              <a:rPr lang="en-US"/>
              <a:t>, </a:t>
            </a:r>
            <a:r>
              <a:rPr lang="en-US" err="1"/>
              <a:t>quarum</a:t>
            </a:r>
            <a:r>
              <a:rPr lang="en-US"/>
              <a:t> ad </a:t>
            </a:r>
            <a:r>
              <a:rPr lang="en-US" err="1"/>
              <a:t>praesens</a:t>
            </a:r>
            <a:r>
              <a:rPr lang="en-US"/>
              <a:t> </a:t>
            </a:r>
            <a:r>
              <a:rPr lang="en-US" err="1"/>
              <a:t>pleraeque</a:t>
            </a:r>
            <a:r>
              <a:rPr lang="en-US"/>
              <a:t> licet </a:t>
            </a:r>
            <a:r>
              <a:rPr lang="en-US" err="1"/>
              <a:t>Graecis</a:t>
            </a:r>
            <a:r>
              <a:rPr lang="en-US"/>
              <a:t> </a:t>
            </a:r>
            <a:r>
              <a:rPr lang="en-US" err="1"/>
              <a:t>nominibus</a:t>
            </a:r>
            <a:r>
              <a:rPr lang="en-US"/>
              <a:t> </a:t>
            </a:r>
            <a:r>
              <a:rPr lang="en-US" err="1"/>
              <a:t>appellentur</a:t>
            </a:r>
            <a:r>
              <a:rPr lang="en-US"/>
              <a:t>, </a:t>
            </a:r>
            <a:r>
              <a:rPr lang="en-US" err="1"/>
              <a:t>quae</a:t>
            </a:r>
            <a:r>
              <a:rPr lang="en-US"/>
              <a:t> </a:t>
            </a:r>
            <a:r>
              <a:rPr lang="en-US" err="1"/>
              <a:t>isdem</a:t>
            </a:r>
            <a:r>
              <a:rPr lang="en-US"/>
              <a:t> ad </a:t>
            </a:r>
            <a:r>
              <a:rPr lang="en-US" err="1"/>
              <a:t>arbitrium</a:t>
            </a:r>
            <a:r>
              <a:rPr lang="en-US"/>
              <a:t> </a:t>
            </a:r>
            <a:r>
              <a:rPr lang="en-US" err="1"/>
              <a:t>inposita</a:t>
            </a:r>
            <a:r>
              <a:rPr lang="en-US"/>
              <a:t>.</a:t>
            </a:r>
          </a:p>
        </p:txBody>
      </p:sp>
      <p:sp>
        <p:nvSpPr>
          <p:cNvPr id="31" name="Espace réservé du texte 5">
            <a:extLst>
              <a:ext uri="{FF2B5EF4-FFF2-40B4-BE49-F238E27FC236}">
                <a16:creationId xmlns:a16="http://schemas.microsoft.com/office/drawing/2014/main" id="{D11A447F-7CE2-4175-8736-01654452A13A}"/>
              </a:ext>
            </a:extLst>
          </p:cNvPr>
          <p:cNvSpPr>
            <a:spLocks noGrp="1"/>
          </p:cNvSpPr>
          <p:nvPr>
            <p:ph type="body" sz="quarter" idx="17" hasCustomPrompt="1"/>
          </p:nvPr>
        </p:nvSpPr>
        <p:spPr>
          <a:xfrm>
            <a:off x="3021753" y="2997865"/>
            <a:ext cx="2232001" cy="216024"/>
          </a:xfrm>
          <a:prstGeom prst="rect">
            <a:avLst/>
          </a:prstGeom>
        </p:spPr>
        <p:txBody>
          <a:bodyPr anchor="ctr"/>
          <a:lstStyle>
            <a:lvl1pPr marL="0" indent="0">
              <a:lnSpc>
                <a:spcPts val="2500"/>
              </a:lnSpc>
              <a:spcBef>
                <a:spcPts val="0"/>
              </a:spcBef>
              <a:buNone/>
              <a:defRPr sz="1000" b="1">
                <a:solidFill>
                  <a:schemeClr val="tx1"/>
                </a:solidFill>
                <a:latin typeface="+mj-lt"/>
              </a:defRPr>
            </a:lvl1pPr>
            <a:lvl2pPr marL="266700" indent="0">
              <a:buNone/>
              <a:defRPr/>
            </a:lvl2pPr>
            <a:lvl3pPr marL="531812" indent="0">
              <a:buNone/>
              <a:defRPr/>
            </a:lvl3pPr>
            <a:lvl4pPr marL="809625" indent="0">
              <a:buNone/>
              <a:defRPr/>
            </a:lvl4pPr>
            <a:lvl5pPr marL="1076325" indent="0">
              <a:buNone/>
              <a:defRPr/>
            </a:lvl5pPr>
          </a:lstStyle>
          <a:p>
            <a:pPr lvl="0"/>
            <a:r>
              <a:rPr lang="en-US"/>
              <a:t>Small Font content</a:t>
            </a:r>
          </a:p>
        </p:txBody>
      </p:sp>
      <p:sp>
        <p:nvSpPr>
          <p:cNvPr id="32" name="Espace réservé du texte 5">
            <a:extLst>
              <a:ext uri="{FF2B5EF4-FFF2-40B4-BE49-F238E27FC236}">
                <a16:creationId xmlns:a16="http://schemas.microsoft.com/office/drawing/2014/main" id="{C69D047D-E02A-4E22-AFCE-945B15C4B7ED}"/>
              </a:ext>
            </a:extLst>
          </p:cNvPr>
          <p:cNvSpPr>
            <a:spLocks noGrp="1"/>
          </p:cNvSpPr>
          <p:nvPr>
            <p:ph type="body" sz="quarter" idx="18" hasCustomPrompt="1"/>
          </p:nvPr>
        </p:nvSpPr>
        <p:spPr>
          <a:xfrm>
            <a:off x="3021753" y="3281225"/>
            <a:ext cx="2232001" cy="734388"/>
          </a:xfrm>
          <a:prstGeom prst="rect">
            <a:avLst/>
          </a:prstGeom>
        </p:spPr>
        <p:txBody>
          <a:bodyPr anchor="t"/>
          <a:lstStyle>
            <a:lvl1pPr marL="0" indent="0">
              <a:lnSpc>
                <a:spcPts val="1800"/>
              </a:lnSpc>
              <a:spcBef>
                <a:spcPts val="312"/>
              </a:spcBef>
              <a:buNone/>
              <a:defRPr lang="en-US" sz="1000" b="0" i="0" kern="1200" dirty="0">
                <a:solidFill>
                  <a:schemeClr val="tx1"/>
                </a:solidFill>
                <a:latin typeface="+mn-lt"/>
                <a:ea typeface="+mn-ea"/>
                <a:cs typeface="Verdana"/>
              </a:defRPr>
            </a:lvl1pPr>
            <a:lvl2pPr marL="266700" indent="0">
              <a:buNone/>
              <a:defRPr/>
            </a:lvl2pPr>
            <a:lvl3pPr marL="531812" indent="0">
              <a:buNone/>
              <a:defRPr/>
            </a:lvl3pPr>
            <a:lvl4pPr marL="809625" indent="0">
              <a:buNone/>
              <a:defRPr/>
            </a:lvl4pPr>
            <a:lvl5pPr marL="1076325" indent="0">
              <a:buNone/>
              <a:defRPr/>
            </a:lvl5pPr>
          </a:lstStyle>
          <a:p>
            <a:pPr marL="0" lvl="0" indent="0" algn="l" defTabSz="914400" rtl="0" eaLnBrk="1" latinLnBrk="0" hangingPunct="1">
              <a:lnSpc>
                <a:spcPts val="1800"/>
              </a:lnSpc>
              <a:spcBef>
                <a:spcPts val="312"/>
              </a:spcBef>
              <a:buClr>
                <a:srgbClr val="D00040"/>
              </a:buClr>
              <a:buFont typeface="Arial" pitchFamily="34" charset="0"/>
              <a:buNone/>
            </a:pPr>
            <a:r>
              <a:rPr lang="en-US" err="1"/>
              <a:t>Viribus</a:t>
            </a:r>
            <a:r>
              <a:rPr lang="en-US"/>
              <a:t>, </a:t>
            </a:r>
            <a:r>
              <a:rPr lang="en-US" err="1"/>
              <a:t>quarum</a:t>
            </a:r>
            <a:r>
              <a:rPr lang="en-US"/>
              <a:t> ad </a:t>
            </a:r>
            <a:r>
              <a:rPr lang="en-US" err="1"/>
              <a:t>praesens</a:t>
            </a:r>
            <a:r>
              <a:rPr lang="en-US"/>
              <a:t> </a:t>
            </a:r>
            <a:r>
              <a:rPr lang="en-US" err="1"/>
              <a:t>pleraeque</a:t>
            </a:r>
            <a:r>
              <a:rPr lang="en-US"/>
              <a:t> licet </a:t>
            </a:r>
            <a:r>
              <a:rPr lang="en-US" err="1"/>
              <a:t>Graecis</a:t>
            </a:r>
            <a:r>
              <a:rPr lang="en-US"/>
              <a:t> </a:t>
            </a:r>
            <a:r>
              <a:rPr lang="en-US" err="1"/>
              <a:t>nominibus</a:t>
            </a:r>
            <a:r>
              <a:rPr lang="en-US"/>
              <a:t> </a:t>
            </a:r>
            <a:r>
              <a:rPr lang="en-US" err="1"/>
              <a:t>appellentur</a:t>
            </a:r>
            <a:r>
              <a:rPr lang="en-US"/>
              <a:t>, </a:t>
            </a:r>
            <a:r>
              <a:rPr lang="en-US" err="1"/>
              <a:t>quae</a:t>
            </a:r>
            <a:r>
              <a:rPr lang="en-US"/>
              <a:t> </a:t>
            </a:r>
            <a:r>
              <a:rPr lang="en-US" err="1"/>
              <a:t>isdem</a:t>
            </a:r>
            <a:r>
              <a:rPr lang="en-US"/>
              <a:t> ad </a:t>
            </a:r>
            <a:r>
              <a:rPr lang="en-US" err="1"/>
              <a:t>arbitrium</a:t>
            </a:r>
            <a:r>
              <a:rPr lang="en-US"/>
              <a:t> </a:t>
            </a:r>
            <a:r>
              <a:rPr lang="en-US" err="1"/>
              <a:t>inposita</a:t>
            </a:r>
            <a:r>
              <a:rPr lang="en-US"/>
              <a:t>.</a:t>
            </a:r>
          </a:p>
        </p:txBody>
      </p:sp>
      <p:sp>
        <p:nvSpPr>
          <p:cNvPr id="33" name="Espace réservé du texte 5">
            <a:extLst>
              <a:ext uri="{FF2B5EF4-FFF2-40B4-BE49-F238E27FC236}">
                <a16:creationId xmlns:a16="http://schemas.microsoft.com/office/drawing/2014/main" id="{50D2A001-2098-434C-A5C2-51B07DA9FAAA}"/>
              </a:ext>
            </a:extLst>
          </p:cNvPr>
          <p:cNvSpPr>
            <a:spLocks noGrp="1"/>
          </p:cNvSpPr>
          <p:nvPr>
            <p:ph type="body" sz="quarter" idx="19" hasCustomPrompt="1"/>
          </p:nvPr>
        </p:nvSpPr>
        <p:spPr>
          <a:xfrm>
            <a:off x="5419382" y="2986010"/>
            <a:ext cx="2232001" cy="216024"/>
          </a:xfrm>
          <a:prstGeom prst="rect">
            <a:avLst/>
          </a:prstGeom>
        </p:spPr>
        <p:txBody>
          <a:bodyPr anchor="ctr"/>
          <a:lstStyle>
            <a:lvl1pPr marL="0" indent="0">
              <a:lnSpc>
                <a:spcPts val="2500"/>
              </a:lnSpc>
              <a:spcBef>
                <a:spcPts val="0"/>
              </a:spcBef>
              <a:buNone/>
              <a:defRPr sz="1000" b="1">
                <a:solidFill>
                  <a:schemeClr val="tx1"/>
                </a:solidFill>
                <a:latin typeface="+mj-lt"/>
              </a:defRPr>
            </a:lvl1pPr>
            <a:lvl2pPr marL="266700" indent="0">
              <a:buNone/>
              <a:defRPr/>
            </a:lvl2pPr>
            <a:lvl3pPr marL="531812" indent="0">
              <a:buNone/>
              <a:defRPr/>
            </a:lvl3pPr>
            <a:lvl4pPr marL="809625" indent="0">
              <a:buNone/>
              <a:defRPr/>
            </a:lvl4pPr>
            <a:lvl5pPr marL="1076325" indent="0">
              <a:buNone/>
              <a:defRPr/>
            </a:lvl5pPr>
          </a:lstStyle>
          <a:p>
            <a:pPr lvl="0"/>
            <a:r>
              <a:rPr lang="en-US"/>
              <a:t>Small Font content</a:t>
            </a:r>
          </a:p>
        </p:txBody>
      </p:sp>
      <p:sp>
        <p:nvSpPr>
          <p:cNvPr id="34" name="Espace réservé du texte 5">
            <a:extLst>
              <a:ext uri="{FF2B5EF4-FFF2-40B4-BE49-F238E27FC236}">
                <a16:creationId xmlns:a16="http://schemas.microsoft.com/office/drawing/2014/main" id="{512AE462-CB21-43E2-A6AE-3885DC738BEA}"/>
              </a:ext>
            </a:extLst>
          </p:cNvPr>
          <p:cNvSpPr>
            <a:spLocks noGrp="1"/>
          </p:cNvSpPr>
          <p:nvPr>
            <p:ph type="body" sz="quarter" idx="20" hasCustomPrompt="1"/>
          </p:nvPr>
        </p:nvSpPr>
        <p:spPr>
          <a:xfrm>
            <a:off x="5419382" y="3269369"/>
            <a:ext cx="2232001" cy="746243"/>
          </a:xfrm>
          <a:prstGeom prst="rect">
            <a:avLst/>
          </a:prstGeom>
        </p:spPr>
        <p:txBody>
          <a:bodyPr anchor="t"/>
          <a:lstStyle>
            <a:lvl1pPr marL="0" indent="0">
              <a:lnSpc>
                <a:spcPts val="1800"/>
              </a:lnSpc>
              <a:spcBef>
                <a:spcPts val="312"/>
              </a:spcBef>
              <a:buNone/>
              <a:defRPr lang="en-US" sz="1000" b="0" i="0" kern="1200" dirty="0">
                <a:solidFill>
                  <a:schemeClr val="tx1"/>
                </a:solidFill>
                <a:latin typeface="+mn-lt"/>
                <a:ea typeface="+mn-ea"/>
                <a:cs typeface="Verdana"/>
              </a:defRPr>
            </a:lvl1pPr>
            <a:lvl2pPr marL="266700" indent="0">
              <a:buNone/>
              <a:defRPr/>
            </a:lvl2pPr>
            <a:lvl3pPr marL="531812" indent="0">
              <a:buNone/>
              <a:defRPr/>
            </a:lvl3pPr>
            <a:lvl4pPr marL="809625" indent="0">
              <a:buNone/>
              <a:defRPr/>
            </a:lvl4pPr>
            <a:lvl5pPr marL="1076325" indent="0">
              <a:buNone/>
              <a:defRPr/>
            </a:lvl5pPr>
          </a:lstStyle>
          <a:p>
            <a:pPr marL="0" lvl="0" indent="0" algn="l" defTabSz="914400" rtl="0" eaLnBrk="1" latinLnBrk="0" hangingPunct="1">
              <a:lnSpc>
                <a:spcPts val="1800"/>
              </a:lnSpc>
              <a:spcBef>
                <a:spcPts val="312"/>
              </a:spcBef>
              <a:buClr>
                <a:srgbClr val="D00040"/>
              </a:buClr>
              <a:buFont typeface="Arial" pitchFamily="34" charset="0"/>
              <a:buNone/>
            </a:pPr>
            <a:r>
              <a:rPr lang="en-US" err="1"/>
              <a:t>Viribus</a:t>
            </a:r>
            <a:r>
              <a:rPr lang="en-US"/>
              <a:t>, </a:t>
            </a:r>
            <a:r>
              <a:rPr lang="en-US" err="1"/>
              <a:t>quarum</a:t>
            </a:r>
            <a:r>
              <a:rPr lang="en-US"/>
              <a:t> ad </a:t>
            </a:r>
            <a:r>
              <a:rPr lang="en-US" err="1"/>
              <a:t>praesens</a:t>
            </a:r>
            <a:r>
              <a:rPr lang="en-US"/>
              <a:t> </a:t>
            </a:r>
            <a:r>
              <a:rPr lang="en-US" err="1"/>
              <a:t>pleraeque</a:t>
            </a:r>
            <a:r>
              <a:rPr lang="en-US"/>
              <a:t> licet </a:t>
            </a:r>
            <a:r>
              <a:rPr lang="en-US" err="1"/>
              <a:t>Graecis</a:t>
            </a:r>
            <a:r>
              <a:rPr lang="en-US"/>
              <a:t> </a:t>
            </a:r>
            <a:r>
              <a:rPr lang="en-US" err="1"/>
              <a:t>nominibus</a:t>
            </a:r>
            <a:r>
              <a:rPr lang="en-US"/>
              <a:t> </a:t>
            </a:r>
            <a:r>
              <a:rPr lang="en-US" err="1"/>
              <a:t>appellentur</a:t>
            </a:r>
            <a:r>
              <a:rPr lang="en-US"/>
              <a:t>, </a:t>
            </a:r>
            <a:r>
              <a:rPr lang="en-US" err="1"/>
              <a:t>quae</a:t>
            </a:r>
            <a:r>
              <a:rPr lang="en-US"/>
              <a:t> </a:t>
            </a:r>
            <a:r>
              <a:rPr lang="en-US" err="1"/>
              <a:t>isdem</a:t>
            </a:r>
            <a:r>
              <a:rPr lang="en-US"/>
              <a:t> ad </a:t>
            </a:r>
            <a:r>
              <a:rPr lang="en-US" err="1"/>
              <a:t>arbitrium</a:t>
            </a:r>
            <a:r>
              <a:rPr lang="en-US"/>
              <a:t> </a:t>
            </a:r>
            <a:r>
              <a:rPr lang="en-US" err="1"/>
              <a:t>inposita</a:t>
            </a:r>
            <a:r>
              <a:rPr lang="en-US"/>
              <a:t>.</a:t>
            </a:r>
          </a:p>
        </p:txBody>
      </p:sp>
    </p:spTree>
    <p:extLst>
      <p:ext uri="{BB962C8B-B14F-4D97-AF65-F5344CB8AC3E}">
        <p14:creationId xmlns:p14="http://schemas.microsoft.com/office/powerpoint/2010/main" val="337622611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u général">
    <p:spTree>
      <p:nvGrpSpPr>
        <p:cNvPr id="1" name=""/>
        <p:cNvGrpSpPr/>
        <p:nvPr/>
      </p:nvGrpSpPr>
      <p:grpSpPr>
        <a:xfrm>
          <a:off x="0" y="0"/>
          <a:ext cx="0" cy="0"/>
          <a:chOff x="0" y="0"/>
          <a:chExt cx="0" cy="0"/>
        </a:xfrm>
      </p:grpSpPr>
      <p:sp>
        <p:nvSpPr>
          <p:cNvPr id="3" name="Espace réservé du texte 5">
            <a:extLst>
              <a:ext uri="{FF2B5EF4-FFF2-40B4-BE49-F238E27FC236}">
                <a16:creationId xmlns:a16="http://schemas.microsoft.com/office/drawing/2014/main" id="{551FB21A-0E6D-4C3A-92F2-1A4C404F796E}"/>
              </a:ext>
            </a:extLst>
          </p:cNvPr>
          <p:cNvSpPr>
            <a:spLocks noGrp="1"/>
          </p:cNvSpPr>
          <p:nvPr>
            <p:ph type="body" sz="quarter" idx="10" hasCustomPrompt="1"/>
          </p:nvPr>
        </p:nvSpPr>
        <p:spPr>
          <a:xfrm>
            <a:off x="324619" y="339502"/>
            <a:ext cx="3527301" cy="720082"/>
          </a:xfrm>
          <a:prstGeom prst="rect">
            <a:avLst/>
          </a:prstGeom>
        </p:spPr>
        <p:txBody>
          <a:bodyPr/>
          <a:lstStyle>
            <a:lvl1pPr marL="0" indent="0">
              <a:lnSpc>
                <a:spcPts val="2500"/>
              </a:lnSpc>
              <a:spcBef>
                <a:spcPts val="0"/>
              </a:spcBef>
              <a:buNone/>
              <a:defRPr sz="2600" b="0">
                <a:solidFill>
                  <a:schemeClr val="tx1"/>
                </a:solidFill>
                <a:latin typeface="+mj-lt"/>
              </a:defRPr>
            </a:lvl1pPr>
            <a:lvl2pPr marL="266700" indent="0">
              <a:buNone/>
              <a:defRPr/>
            </a:lvl2pPr>
            <a:lvl3pPr marL="531812" indent="0">
              <a:buNone/>
              <a:defRPr/>
            </a:lvl3pPr>
            <a:lvl4pPr marL="809625" indent="0">
              <a:buNone/>
              <a:defRPr/>
            </a:lvl4pPr>
            <a:lvl5pPr marL="1076325" indent="0">
              <a:buNone/>
              <a:defRPr/>
            </a:lvl5pPr>
          </a:lstStyle>
          <a:p>
            <a:pPr lvl="0"/>
            <a:r>
              <a:rPr lang="en-US"/>
              <a:t>First line</a:t>
            </a:r>
            <a:br>
              <a:rPr lang="en-US"/>
            </a:br>
            <a:r>
              <a:rPr lang="en-US"/>
              <a:t>Of the headline</a:t>
            </a:r>
          </a:p>
        </p:txBody>
      </p:sp>
      <p:sp>
        <p:nvSpPr>
          <p:cNvPr id="13" name="Espace réservé du contenu 12">
            <a:extLst>
              <a:ext uri="{FF2B5EF4-FFF2-40B4-BE49-F238E27FC236}">
                <a16:creationId xmlns:a16="http://schemas.microsoft.com/office/drawing/2014/main" id="{861B12CF-C574-4831-92D6-4B1240FED72B}"/>
              </a:ext>
            </a:extLst>
          </p:cNvPr>
          <p:cNvSpPr>
            <a:spLocks noGrp="1"/>
          </p:cNvSpPr>
          <p:nvPr>
            <p:ph sz="quarter" idx="11" hasCustomPrompt="1"/>
          </p:nvPr>
        </p:nvSpPr>
        <p:spPr>
          <a:xfrm>
            <a:off x="323850" y="1203325"/>
            <a:ext cx="7776542" cy="3097213"/>
          </a:xfrm>
          <a:prstGeom prst="rect">
            <a:avLst/>
          </a:prstGeom>
        </p:spPr>
        <p:txBody>
          <a:bodyPr/>
          <a:lstStyle>
            <a:lvl1pPr marL="0" indent="0">
              <a:buNone/>
              <a:defRPr sz="1200">
                <a:solidFill>
                  <a:schemeClr val="tx1">
                    <a:lumMod val="95000"/>
                    <a:lumOff val="5000"/>
                  </a:schemeClr>
                </a:solidFill>
                <a:latin typeface="+mj-lt"/>
              </a:defRPr>
            </a:lvl1pPr>
            <a:lvl2pPr marL="266700" indent="0">
              <a:buNone/>
              <a:defRPr sz="1200">
                <a:solidFill>
                  <a:schemeClr val="tx1">
                    <a:lumMod val="95000"/>
                    <a:lumOff val="5000"/>
                  </a:schemeClr>
                </a:solidFill>
                <a:latin typeface="+mj-lt"/>
              </a:defRPr>
            </a:lvl2pPr>
            <a:lvl3pPr marL="531812" indent="0">
              <a:buNone/>
              <a:defRPr sz="1200">
                <a:solidFill>
                  <a:schemeClr val="tx1">
                    <a:lumMod val="95000"/>
                    <a:lumOff val="5000"/>
                  </a:schemeClr>
                </a:solidFill>
                <a:latin typeface="+mj-lt"/>
              </a:defRPr>
            </a:lvl3pPr>
            <a:lvl4pPr marL="809625" indent="0">
              <a:buNone/>
              <a:defRPr sz="1200">
                <a:solidFill>
                  <a:schemeClr val="tx1">
                    <a:lumMod val="95000"/>
                    <a:lumOff val="5000"/>
                  </a:schemeClr>
                </a:solidFill>
                <a:latin typeface="+mj-lt"/>
              </a:defRPr>
            </a:lvl4pPr>
            <a:lvl5pPr marL="1076325" indent="0">
              <a:buNone/>
              <a:defRPr sz="1200">
                <a:solidFill>
                  <a:schemeClr val="tx1">
                    <a:lumMod val="95000"/>
                    <a:lumOff val="5000"/>
                  </a:schemeClr>
                </a:solidFill>
                <a:latin typeface="+mj-lt"/>
              </a:defRPr>
            </a:lvl5pPr>
          </a:lstStyle>
          <a:p>
            <a:pPr lvl="0"/>
            <a:r>
              <a:rPr lang="fr-FR"/>
              <a:t>Cliquez pour ajouter le type de contenu souhaité</a:t>
            </a:r>
          </a:p>
        </p:txBody>
      </p:sp>
    </p:spTree>
    <p:extLst>
      <p:ext uri="{BB962C8B-B14F-4D97-AF65-F5344CB8AC3E}">
        <p14:creationId xmlns:p14="http://schemas.microsoft.com/office/powerpoint/2010/main" val="197294489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BC4A9C7A-5BA6-4888-A621-AF6B8C0AA0DF}"/>
              </a:ext>
            </a:extLst>
          </p:cNvPr>
          <p:cNvCxnSpPr>
            <a:cxnSpLocks/>
          </p:cNvCxnSpPr>
          <p:nvPr/>
        </p:nvCxnSpPr>
        <p:spPr>
          <a:xfrm>
            <a:off x="501428" y="4656658"/>
            <a:ext cx="8642572" cy="0"/>
          </a:xfrm>
          <a:prstGeom prst="line">
            <a:avLst/>
          </a:prstGeom>
          <a:ln>
            <a:solidFill>
              <a:srgbClr val="D3D3D3"/>
            </a:solidFill>
          </a:ln>
        </p:spPr>
        <p:style>
          <a:lnRef idx="1">
            <a:schemeClr val="accent1"/>
          </a:lnRef>
          <a:fillRef idx="0">
            <a:schemeClr val="accent1"/>
          </a:fillRef>
          <a:effectRef idx="0">
            <a:schemeClr val="accent1"/>
          </a:effectRef>
          <a:fontRef idx="minor">
            <a:schemeClr val="tx1"/>
          </a:fontRef>
        </p:style>
      </p:cxnSp>
      <p:cxnSp>
        <p:nvCxnSpPr>
          <p:cNvPr id="5" name="Connecteur droit 4">
            <a:extLst>
              <a:ext uri="{FF2B5EF4-FFF2-40B4-BE49-F238E27FC236}">
                <a16:creationId xmlns:a16="http://schemas.microsoft.com/office/drawing/2014/main" id="{6D39A238-24AB-44F3-8FE5-EF47858B4208}"/>
              </a:ext>
            </a:extLst>
          </p:cNvPr>
          <p:cNvCxnSpPr>
            <a:cxnSpLocks/>
          </p:cNvCxnSpPr>
          <p:nvPr/>
        </p:nvCxnSpPr>
        <p:spPr>
          <a:xfrm>
            <a:off x="8460432" y="1059582"/>
            <a:ext cx="0" cy="3597076"/>
          </a:xfrm>
          <a:prstGeom prst="line">
            <a:avLst/>
          </a:prstGeom>
          <a:ln>
            <a:solidFill>
              <a:srgbClr val="D3D3D3"/>
            </a:solidFill>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7B9BA642-5DFD-4309-B654-8A0A43C9675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596336" y="269296"/>
            <a:ext cx="1324433" cy="592125"/>
          </a:xfrm>
          <a:prstGeom prst="rect">
            <a:avLst/>
          </a:prstGeom>
        </p:spPr>
      </p:pic>
      <p:cxnSp>
        <p:nvCxnSpPr>
          <p:cNvPr id="9" name="Connecteur droit 8">
            <a:extLst>
              <a:ext uri="{FF2B5EF4-FFF2-40B4-BE49-F238E27FC236}">
                <a16:creationId xmlns:a16="http://schemas.microsoft.com/office/drawing/2014/main" id="{FA040033-896C-4E78-8EDE-BBF09671494D}"/>
              </a:ext>
            </a:extLst>
          </p:cNvPr>
          <p:cNvCxnSpPr>
            <a:cxnSpLocks/>
          </p:cNvCxnSpPr>
          <p:nvPr/>
        </p:nvCxnSpPr>
        <p:spPr>
          <a:xfrm>
            <a:off x="501428" y="4659982"/>
            <a:ext cx="0" cy="483518"/>
          </a:xfrm>
          <a:prstGeom prst="line">
            <a:avLst/>
          </a:prstGeom>
          <a:ln>
            <a:solidFill>
              <a:srgbClr val="D3D3D3"/>
            </a:solidFill>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6FA7AD36-36F4-4B05-B569-FF77480FB16F}"/>
              </a:ext>
            </a:extLst>
          </p:cNvPr>
          <p:cNvSpPr/>
          <p:nvPr/>
        </p:nvSpPr>
        <p:spPr>
          <a:xfrm>
            <a:off x="395536" y="4551970"/>
            <a:ext cx="216024" cy="216024"/>
          </a:xfrm>
          <a:prstGeom prst="ellipse">
            <a:avLst/>
          </a:prstGeom>
          <a:solidFill>
            <a:srgbClr val="D0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39103FAE-72E1-4BCF-93BD-189E9C5D00C2}"/>
              </a:ext>
            </a:extLst>
          </p:cNvPr>
          <p:cNvSpPr/>
          <p:nvPr/>
        </p:nvSpPr>
        <p:spPr>
          <a:xfrm>
            <a:off x="8388424" y="4584650"/>
            <a:ext cx="144016" cy="144016"/>
          </a:xfrm>
          <a:prstGeom prst="ellipse">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63" r:id="rId4"/>
    <p:sldLayoutId id="2147483664" r:id="rId5"/>
    <p:sldLayoutId id="2147483665" r:id="rId6"/>
  </p:sldLayoutIdLst>
  <p:transition>
    <p:fade/>
  </p:transition>
  <p:hf hdr="0" ftr="0" dt="0"/>
  <p:txStyles>
    <p:titleStyle>
      <a:lvl1pPr algn="l" defTabSz="914400" rtl="0" eaLnBrk="1" latinLnBrk="0" hangingPunct="1">
        <a:spcBef>
          <a:spcPct val="0"/>
        </a:spcBef>
        <a:buNone/>
        <a:defRPr sz="2400" b="1" i="0" kern="1200">
          <a:solidFill>
            <a:srgbClr val="008799"/>
          </a:solidFill>
          <a:latin typeface="Verdana"/>
          <a:ea typeface="+mj-ea"/>
          <a:cs typeface="Verdana"/>
        </a:defRPr>
      </a:lvl1pPr>
    </p:titleStyle>
    <p:body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3.xml"/></Relationships>
</file>

<file path=ppt/slides/_rels/slide185.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3.xml"/></Relationships>
</file>

<file path=ppt/slides/_rels/slide187.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3.xml"/></Relationships>
</file>

<file path=ppt/slides/_rels/slide189.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3.xml"/></Relationships>
</file>

<file path=ppt/slides/_rels/slide197.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3.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9.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3.xml"/></Relationships>
</file>

<file path=ppt/slides/_rels/slide201.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3.xml"/></Relationships>
</file>

<file path=ppt/slides/_rels/slide202.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3.xml"/></Relationships>
</file>

<file path=ppt/slides/_rels/slide203.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3.xml"/></Relationships>
</file>

<file path=ppt/slides/_rels/slide204.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3.xml"/></Relationships>
</file>

<file path=ppt/slides/_rels/slide205.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3.xml"/></Relationships>
</file>

<file path=ppt/slides/_rels/slide206.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3.xml"/></Relationships>
</file>

<file path=ppt/slides/_rels/slide207.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3.xml"/></Relationships>
</file>

<file path=ppt/slides/_rels/slide208.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3.xml"/></Relationships>
</file>

<file path=ppt/slides/_rels/slide209.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10.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3.xml"/></Relationships>
</file>

<file path=ppt/slides/_rels/slide211.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3.xml"/></Relationships>
</file>

<file path=ppt/slides/_rels/slide212.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3.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4.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3.xml"/></Relationships>
</file>

<file path=ppt/slides/_rels/slide215.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3.xml"/></Relationships>
</file>

<file path=ppt/slides/_rels/slide216.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3.xml"/></Relationships>
</file>

<file path=ppt/slides/_rels/slide217.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3.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172459D-94F1-4C8B-95E2-DD4C3439F9C0}"/>
              </a:ext>
            </a:extLst>
          </p:cNvPr>
          <p:cNvSpPr>
            <a:spLocks noGrp="1"/>
          </p:cNvSpPr>
          <p:nvPr>
            <p:ph type="body" sz="quarter" idx="10"/>
          </p:nvPr>
        </p:nvSpPr>
        <p:spPr>
          <a:xfrm>
            <a:off x="1221829" y="3018135"/>
            <a:ext cx="2930724" cy="865187"/>
          </a:xfrm>
        </p:spPr>
        <p:txBody>
          <a:bodyPr/>
          <a:lstStyle/>
          <a:p>
            <a:r>
              <a:rPr lang="fr-BE" b="1" err="1"/>
              <a:t>European</a:t>
            </a:r>
            <a:r>
              <a:rPr lang="fr-BE" b="1"/>
              <a:t> </a:t>
            </a:r>
            <a:r>
              <a:rPr lang="fr-BE" b="1" err="1"/>
              <a:t>Heart</a:t>
            </a:r>
            <a:r>
              <a:rPr lang="fr-BE" b="1"/>
              <a:t> Heath Institute </a:t>
            </a:r>
          </a:p>
          <a:p>
            <a:r>
              <a:rPr lang="fr-BE" b="1" err="1"/>
              <a:t>European</a:t>
            </a:r>
            <a:r>
              <a:rPr lang="fr-BE" b="1"/>
              <a:t> </a:t>
            </a:r>
            <a:r>
              <a:rPr lang="fr-BE" b="1" err="1"/>
              <a:t>Heart</a:t>
            </a:r>
            <a:r>
              <a:rPr lang="fr-BE" b="1"/>
              <a:t> Agency</a:t>
            </a:r>
          </a:p>
          <a:p>
            <a:endParaRPr lang="fr-BE" sz="400" b="1"/>
          </a:p>
          <a:p>
            <a:r>
              <a:rPr lang="fr-BE" b="1"/>
              <a:t>As of: 3 November 2021</a:t>
            </a:r>
            <a:endParaRPr lang="fr-FR" b="1"/>
          </a:p>
          <a:p>
            <a:endParaRPr lang="fr-FR"/>
          </a:p>
        </p:txBody>
      </p:sp>
      <p:sp>
        <p:nvSpPr>
          <p:cNvPr id="3" name="Espace réservé du texte 2">
            <a:extLst>
              <a:ext uri="{FF2B5EF4-FFF2-40B4-BE49-F238E27FC236}">
                <a16:creationId xmlns:a16="http://schemas.microsoft.com/office/drawing/2014/main" id="{941171D6-0539-436B-8E4B-D142743C5F12}"/>
              </a:ext>
            </a:extLst>
          </p:cNvPr>
          <p:cNvSpPr>
            <a:spLocks noGrp="1"/>
          </p:cNvSpPr>
          <p:nvPr>
            <p:ph type="body" sz="quarter" idx="11"/>
          </p:nvPr>
        </p:nvSpPr>
        <p:spPr>
          <a:xfrm>
            <a:off x="1209228" y="1203598"/>
            <a:ext cx="7467228" cy="1296145"/>
          </a:xfrm>
        </p:spPr>
        <p:txBody>
          <a:bodyPr/>
          <a:lstStyle/>
          <a:p>
            <a:pPr>
              <a:lnSpc>
                <a:spcPts val="5000"/>
              </a:lnSpc>
            </a:pPr>
            <a:r>
              <a:rPr lang="fr-FR"/>
              <a:t>Atlas of </a:t>
            </a:r>
            <a:r>
              <a:rPr lang="fr-FR" err="1"/>
              <a:t>Cardiology</a:t>
            </a:r>
            <a:r>
              <a:rPr lang="fr-FR"/>
              <a:t> </a:t>
            </a:r>
          </a:p>
          <a:p>
            <a:pPr>
              <a:lnSpc>
                <a:spcPts val="5000"/>
              </a:lnSpc>
            </a:pPr>
            <a:r>
              <a:rPr lang="fr-FR"/>
              <a:t>3rd Edition</a:t>
            </a:r>
          </a:p>
          <a:p>
            <a:pPr>
              <a:lnSpc>
                <a:spcPts val="5000"/>
              </a:lnSpc>
            </a:pPr>
            <a:endParaRPr lang="fr-FR"/>
          </a:p>
          <a:p>
            <a:endParaRPr lang="fr-FR" sz="2400"/>
          </a:p>
        </p:txBody>
      </p:sp>
      <p:sp>
        <p:nvSpPr>
          <p:cNvPr id="4" name="Rectangle 3">
            <a:extLst>
              <a:ext uri="{FF2B5EF4-FFF2-40B4-BE49-F238E27FC236}">
                <a16:creationId xmlns:a16="http://schemas.microsoft.com/office/drawing/2014/main" id="{6C2A3368-3009-4F30-A191-32C707DCD453}"/>
              </a:ext>
            </a:extLst>
          </p:cNvPr>
          <p:cNvSpPr/>
          <p:nvPr/>
        </p:nvSpPr>
        <p:spPr>
          <a:xfrm>
            <a:off x="971600" y="4078548"/>
            <a:ext cx="6192688" cy="369332"/>
          </a:xfrm>
          <a:prstGeom prst="rect">
            <a:avLst/>
          </a:prstGeom>
        </p:spPr>
        <p:txBody>
          <a:bodyPr wrap="square">
            <a:spAutoFit/>
          </a:bodyPr>
          <a:lstStyle/>
          <a:p>
            <a:endParaRPr lang="en-GB" b="1"/>
          </a:p>
        </p:txBody>
      </p:sp>
    </p:spTree>
    <p:extLst>
      <p:ext uri="{BB962C8B-B14F-4D97-AF65-F5344CB8AC3E}">
        <p14:creationId xmlns:p14="http://schemas.microsoft.com/office/powerpoint/2010/main" val="408010196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4290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Life expectancy at birth (years) among females, 2018</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5" name="TextBox 4">
            <a:extLst>
              <a:ext uri="{FF2B5EF4-FFF2-40B4-BE49-F238E27FC236}">
                <a16:creationId xmlns:a16="http://schemas.microsoft.com/office/drawing/2014/main" id="{C5953D5D-36F5-C4BB-B5FF-8D262D710C3A}"/>
              </a:ext>
            </a:extLst>
          </p:cNvPr>
          <p:cNvSpPr txBox="1"/>
          <p:nvPr/>
        </p:nvSpPr>
        <p:spPr>
          <a:xfrm>
            <a:off x="574813" y="4711976"/>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World Bank. Data not available: San Marino</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DALYs (Disability-Adjusted Life Years) of Stroke (Rate, Age-standardized) among males,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278D77AE-B1DB-4172-87A4-554F0F088F52}"/>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0034"/>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DALYs (Disability-Adjusted Life Years) of Stroke (Rate, Age-standardized),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66DA2924-77EC-4E06-8007-1EBBF06F4243}"/>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10;&#10;Description automatically generated">
            <a:extLst>
              <a:ext uri="{FF2B5EF4-FFF2-40B4-BE49-F238E27FC236}">
                <a16:creationId xmlns:a16="http://schemas.microsoft.com/office/drawing/2014/main" id="{DB231E7F-98B3-465F-8E08-8F9C903C5C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8150" y="961072"/>
            <a:ext cx="5727700" cy="3221355"/>
          </a:xfrm>
          <a:prstGeom prst="rect">
            <a:avLst/>
          </a:prstGeom>
        </p:spPr>
      </p:pic>
      <p:sp>
        <p:nvSpPr>
          <p:cNvPr id="7" name="Content Placeholder 1">
            <a:extLst>
              <a:ext uri="{FF2B5EF4-FFF2-40B4-BE49-F238E27FC236}">
                <a16:creationId xmlns:a16="http://schemas.microsoft.com/office/drawing/2014/main" id="{4B3447E7-34FD-4780-BCAC-8086BD3EA78C}"/>
              </a:ext>
            </a:extLst>
          </p:cNvPr>
          <p:cNvSpPr txBox="1">
            <a:spLocks/>
          </p:cNvSpPr>
          <p:nvPr/>
        </p:nvSpPr>
        <p:spPr>
          <a:xfrm>
            <a:off x="457200" y="251459"/>
            <a:ext cx="7558088" cy="274320"/>
          </a:xfrm>
        </p:spPr>
        <p:txBody>
          <a:bodyPr/>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a:spcBef>
                <a:spcPts val="0"/>
              </a:spcBef>
              <a:buFont typeface="Arial" pitchFamily="34" charset="0"/>
              <a:buNone/>
            </a:pPr>
            <a:r>
              <a:rPr lang="en-US" sz="1600">
                <a:solidFill>
                  <a:srgbClr val="000000">
                    <a:alpha val="100000"/>
                  </a:srgbClr>
                </a:solidFill>
                <a:latin typeface="Calibri (Headings)"/>
                <a:cs typeface="Calibri (Headings)"/>
                <a:sym typeface="Calibri (Headings)"/>
              </a:rPr>
              <a:t>DALYs (Disability-Adjusted Life Years) of Stroke (Rate, Age-standardized), 1990-2019</a:t>
            </a:r>
          </a:p>
        </p:txBody>
      </p:sp>
      <p:sp>
        <p:nvSpPr>
          <p:cNvPr id="4" name="Content Placeholder 2">
            <a:extLst>
              <a:ext uri="{FF2B5EF4-FFF2-40B4-BE49-F238E27FC236}">
                <a16:creationId xmlns:a16="http://schemas.microsoft.com/office/drawing/2014/main" id="{52B047C7-4B92-42C6-B62D-AB4AEB6BDDF1}"/>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extLst>
      <p:ext uri="{BB962C8B-B14F-4D97-AF65-F5344CB8AC3E}">
        <p14:creationId xmlns:p14="http://schemas.microsoft.com/office/powerpoint/2010/main" val="137602018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34315"/>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Incidence of Atrial fibrillation and flutter (Rate, Age-standardized)  among females,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6A1D6AF5-CE2C-43EE-83A6-9188D93CDA15}"/>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84321"/>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Incidence of Atrial fibrillation and flutter (Rate, Age-standardized)  among males,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03CF2038-FD02-49B2-8F4D-9C636C736C6C}"/>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4290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Incidence of Atrial fibrillation and flutter (Rate, Age-standardized),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6ACAD54E-F0F5-4194-BD5F-2F0F6F2DB854}"/>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199" y="277177"/>
            <a:ext cx="7372351"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Incidence of Cardiovascular diseases (Rate, Age-standardized) among females, 2019</a:t>
            </a:r>
          </a:p>
        </p:txBody>
      </p:sp>
      <p:pic>
        <p:nvPicPr>
          <p:cNvPr id="3" name="Text Placeholder 2"/>
          <p:cNvPicPr>
            <a:picLocks noGrp="1"/>
          </p:cNvPicPr>
          <p:nvPr>
            <p:ph type="body" sz="quarter" idx="10" hasCustomPrompt="1"/>
          </p:nvPr>
        </p:nvPicPr>
        <p:blipFill>
          <a:blip r:embed="rId2" cstate="print"/>
          <a:stretch>
            <a:fillRect/>
          </a:stretch>
        </p:blipFill>
        <p:spPr>
          <a:xfrm>
            <a:off x="457199" y="847248"/>
            <a:ext cx="7772400" cy="3611880"/>
          </a:xfrm>
          <a:prstGeom prst="rect">
            <a:avLst/>
          </a:prstGeom>
        </p:spPr>
      </p:pic>
      <p:sp>
        <p:nvSpPr>
          <p:cNvPr id="4" name="Content Placeholder 2">
            <a:extLst>
              <a:ext uri="{FF2B5EF4-FFF2-40B4-BE49-F238E27FC236}">
                <a16:creationId xmlns:a16="http://schemas.microsoft.com/office/drawing/2014/main" id="{94CDA613-9836-4468-8F0D-2F480A6D4961}"/>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00049" y="291465"/>
            <a:ext cx="7315199"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Incidence of Cardiovascular diseases (Rate, Age-standardized) among males,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0C90D147-5E9C-4483-BFDF-4B5C46156918}"/>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55746"/>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Incidence of Cardiovascular diseases (Rate, Age-standardized),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938E7322-857F-4BA2-A81B-DEE752201E35}"/>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a:spcBef>
                <a:spcPts val="0"/>
              </a:spcBef>
              <a:buNone/>
            </a:pPr>
            <a:r>
              <a:rPr lang="en-US" sz="1600" b="1" i="0" u="none" cap="none">
                <a:solidFill>
                  <a:srgbClr val="000000">
                    <a:alpha val="100000"/>
                  </a:srgbClr>
                </a:solidFill>
                <a:latin typeface="Calibri (Headings)"/>
                <a:cs typeface="Calibri (Headings)"/>
                <a:sym typeface="Calibri (Headings)"/>
              </a:rPr>
              <a:t>Incidence </a:t>
            </a:r>
            <a:r>
              <a:rPr lang="en-US" sz="1600">
                <a:solidFill>
                  <a:srgbClr val="000000">
                    <a:alpha val="100000"/>
                  </a:srgbClr>
                </a:solidFill>
                <a:latin typeface="Calibri (Headings)"/>
                <a:cs typeface="Calibri (Headings)"/>
                <a:sym typeface="Calibri (Headings)"/>
              </a:rPr>
              <a:t>and prevalence of </a:t>
            </a:r>
            <a:r>
              <a:rPr lang="en-US" sz="1600" b="1" i="0" u="none" cap="none">
                <a:solidFill>
                  <a:srgbClr val="000000">
                    <a:alpha val="100000"/>
                  </a:srgbClr>
                </a:solidFill>
                <a:latin typeface="Calibri (Headings)"/>
                <a:cs typeface="Calibri (Headings)"/>
                <a:sym typeface="Calibri (Headings)"/>
              </a:rPr>
              <a:t>Cardiovascular diseases (Rate, Age-standardized), 1990-2019</a:t>
            </a:r>
          </a:p>
          <a:p>
            <a:pPr marL="0" marR="0" algn="l">
              <a:lnSpc>
                <a:spcPct val="100000"/>
              </a:lnSpc>
              <a:spcBef>
                <a:spcPts val="0"/>
              </a:spcBef>
              <a:spcAft>
                <a:spcPts val="0"/>
              </a:spcAft>
              <a:buNone/>
            </a:pPr>
            <a:endParaRPr sz="1600" b="1" i="0" u="none" cap="none">
              <a:solidFill>
                <a:srgbClr val="000000">
                  <a:alpha val="100000"/>
                </a:srgbClr>
              </a:solidFill>
              <a:latin typeface="Calibri (Headings)"/>
              <a:cs typeface="Calibri (Headings)"/>
              <a:sym typeface="Calibri (Headings)"/>
            </a:endParaRPr>
          </a:p>
        </p:txBody>
      </p:sp>
      <p:pic>
        <p:nvPicPr>
          <p:cNvPr id="6" name="Picture 5">
            <a:extLst>
              <a:ext uri="{FF2B5EF4-FFF2-40B4-BE49-F238E27FC236}">
                <a16:creationId xmlns:a16="http://schemas.microsoft.com/office/drawing/2014/main" id="{2FDE97A6-899E-4903-9E60-34E0E1E8E5D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483767" y="365760"/>
            <a:ext cx="4176466" cy="4411980"/>
          </a:xfrm>
          <a:prstGeom prst="rect">
            <a:avLst/>
          </a:prstGeom>
        </p:spPr>
      </p:pic>
      <p:sp>
        <p:nvSpPr>
          <p:cNvPr id="4" name="Content Placeholder 2">
            <a:extLst>
              <a:ext uri="{FF2B5EF4-FFF2-40B4-BE49-F238E27FC236}">
                <a16:creationId xmlns:a16="http://schemas.microsoft.com/office/drawing/2014/main" id="{5DF959AA-2B97-446C-B1B6-A36AD9388140}"/>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extLst>
      <p:ext uri="{BB962C8B-B14F-4D97-AF65-F5344CB8AC3E}">
        <p14:creationId xmlns:p14="http://schemas.microsoft.com/office/powerpoint/2010/main" val="2312636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4290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Life expectancy at birth (years) among males, 2018</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TextBox 3">
            <a:extLst>
              <a:ext uri="{FF2B5EF4-FFF2-40B4-BE49-F238E27FC236}">
                <a16:creationId xmlns:a16="http://schemas.microsoft.com/office/drawing/2014/main" id="{824A134A-471B-6CF9-D131-59F05DA7A415}"/>
              </a:ext>
            </a:extLst>
          </p:cNvPr>
          <p:cNvSpPr txBox="1"/>
          <p:nvPr/>
        </p:nvSpPr>
        <p:spPr>
          <a:xfrm>
            <a:off x="616226" y="4695411"/>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World Bank. Data not available: San Marino</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199" y="262890"/>
            <a:ext cx="7229475"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Incidence of Ischemic heart disease (Rate, Age-standardized) among females,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D3C77E1C-EEF9-4AE0-9D12-2A2E536599B0}"/>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48602"/>
            <a:ext cx="7115175"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Incidence of Ischemic heart disease (Rate, Age-standardized) among males,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799F7C7C-890B-4446-A169-CE494DDEC09C}"/>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84321"/>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Incidence of Ischemic heart disease (Rate, Age-standardized),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465C2C7F-B9AA-4139-9A59-3DB24D449FEE}"/>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199" y="262890"/>
            <a:ext cx="7050881"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Incidence of Non-rheumatic calcific aortic valve disease (Rate, Age-standardized) among females,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DE62947C-DEDD-42B7-B6C0-B55B172B78F6}"/>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740"/>
            <a:ext cx="7150894"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Incidence of Non-rheumatic calcific aortic valve disease (Rate, Age-standardized) among males,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9CA1F9FC-D257-4EE7-B165-3AC57C00DF27}"/>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0027"/>
            <a:ext cx="7072313"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Incidence of Non-rheumatic calcific aortic valve disease (Rate, Age-standardized),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9F3DB2DA-24D7-4217-B5FB-B29A77174FDE}"/>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199" y="342900"/>
            <a:ext cx="77724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Incidence of Non-rheumatic degenerative mitral valve disease </a:t>
            </a:r>
            <a:endParaRPr lang="en-GB" sz="1600" b="1" i="0" u="none" cap="none">
              <a:solidFill>
                <a:srgbClr val="000000">
                  <a:alpha val="100000"/>
                </a:srgbClr>
              </a:solidFill>
              <a:latin typeface="Calibri (Headings)"/>
              <a:cs typeface="Calibri (Headings)"/>
              <a:sym typeface="Calibri (Headings)"/>
            </a:endParaRPr>
          </a:p>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(Rate, Age-standardized) among females,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6A635BD9-B5C5-4340-BCB6-46512A8FD012}"/>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55746"/>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Incidence of Non-rheumatic degenerative mitral valve disease </a:t>
            </a:r>
            <a:endParaRPr lang="en-GB" sz="1600" b="1" i="0" u="none" cap="none">
              <a:solidFill>
                <a:srgbClr val="000000">
                  <a:alpha val="100000"/>
                </a:srgbClr>
              </a:solidFill>
              <a:latin typeface="Calibri (Headings)"/>
              <a:cs typeface="Calibri (Headings)"/>
              <a:sym typeface="Calibri (Headings)"/>
            </a:endParaRPr>
          </a:p>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(Rate, Age-standardized) among males,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92C6129F-0EBE-436D-A01D-F8F0A36C6C1A}"/>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0028"/>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Incidence of Non-rheumatic degenerative mitral valve disease </a:t>
            </a:r>
            <a:endParaRPr lang="en-GB" sz="1600" b="1" i="0" u="none" cap="none">
              <a:solidFill>
                <a:srgbClr val="000000">
                  <a:alpha val="100000"/>
                </a:srgbClr>
              </a:solidFill>
              <a:latin typeface="Calibri (Headings)"/>
              <a:cs typeface="Calibri (Headings)"/>
              <a:sym typeface="Calibri (Headings)"/>
            </a:endParaRPr>
          </a:p>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(Rate, Age-standardized),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21FC855C-6D9B-4F15-A188-FAF3DE97EF9F}"/>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6289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Incidence of Peripheral artery disease (Rate, Age-standardized) among females,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93BF9056-6EA4-48CE-A64E-45D806A9719D}"/>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84322"/>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Life expectancy at birth, total (years), 2018</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5" name="TextBox 4">
            <a:extLst>
              <a:ext uri="{FF2B5EF4-FFF2-40B4-BE49-F238E27FC236}">
                <a16:creationId xmlns:a16="http://schemas.microsoft.com/office/drawing/2014/main" id="{B4DA70AF-2440-360C-901A-B48531FF238E}"/>
              </a:ext>
            </a:extLst>
          </p:cNvPr>
          <p:cNvSpPr txBox="1"/>
          <p:nvPr/>
        </p:nvSpPr>
        <p:spPr>
          <a:xfrm>
            <a:off x="616226" y="4728541"/>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World Bank. Data not available: San Marino</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199" y="342900"/>
            <a:ext cx="7243763"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Incidence of Peripheral artery disease (Rate, Age-standardized) among males,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2CA9B555-353B-4872-BE97-5DCFAA88FD56}"/>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178"/>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Incidence of Peripheral artery disease (Rate, Age-standardized),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3855E82E-D049-4D23-A028-0FF026A9EA9D}"/>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1465"/>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Incidence of Rheumatic heart disease (Rate, Age-standardized) among females,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D7AC39A1-7F48-41E9-A4A7-F346C7CAF0C0}"/>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199" y="262890"/>
            <a:ext cx="7179469"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Incidence of Rheumatic heart disease (Rate, Age-standardized) among males,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04CC7FB4-39B1-4504-A0DF-CD1D153C25B7}"/>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55747"/>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Incidence of Rheumatic heart disease (Rate, Age-standardized),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D75E529E-4132-49DC-B799-955D9A0BD6B8}"/>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1465"/>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Incidence of Stroke (Rate, Age-standardized) among females,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B706F1ED-4AC5-45CB-962E-380BBD7747EB}"/>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385762" y="34290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Incidence of Stroke (Rate, Age-standardized) among males,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D0C501DF-A5D2-43C9-A19B-A031284BBCAA}"/>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507206" y="284321"/>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Incidence of Stroke (Rate, Age-standardized),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E9F7F1FC-4724-4753-9898-4B76518F70D7}"/>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355DF7-FD65-4D48-B18C-A3E02BC9B62E}"/>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286000" y="123507"/>
            <a:ext cx="4446240" cy="4752499"/>
          </a:xfrm>
          <a:prstGeom prst="rect">
            <a:avLst/>
          </a:prstGeom>
        </p:spPr>
      </p:pic>
      <p:sp>
        <p:nvSpPr>
          <p:cNvPr id="3" name="Content Placeholder 1">
            <a:extLst>
              <a:ext uri="{FF2B5EF4-FFF2-40B4-BE49-F238E27FC236}">
                <a16:creationId xmlns:a16="http://schemas.microsoft.com/office/drawing/2014/main" id="{02FF0F8A-F4EA-4062-80B8-1C357E3AD746}"/>
              </a:ext>
            </a:extLst>
          </p:cNvPr>
          <p:cNvSpPr txBox="1">
            <a:spLocks/>
          </p:cNvSpPr>
          <p:nvPr/>
        </p:nvSpPr>
        <p:spPr>
          <a:xfrm>
            <a:off x="457200" y="91440"/>
            <a:ext cx="6858000" cy="274320"/>
          </a:xfrm>
        </p:spPr>
        <p:txBody>
          <a:bodyPr/>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a:spcBef>
                <a:spcPts val="0"/>
              </a:spcBef>
              <a:buFont typeface="Arial" pitchFamily="34" charset="0"/>
              <a:buNone/>
            </a:pPr>
            <a:r>
              <a:rPr lang="en-US" sz="1600">
                <a:solidFill>
                  <a:srgbClr val="000000">
                    <a:alpha val="100000"/>
                  </a:srgbClr>
                </a:solidFill>
                <a:latin typeface="Calibri (Headings)"/>
                <a:cs typeface="Calibri (Headings)"/>
                <a:sym typeface="Calibri (Headings)"/>
              </a:rPr>
              <a:t>Incidence and prevalence of Stroke (Rate, Age-standardized), 1990- 2019</a:t>
            </a:r>
          </a:p>
        </p:txBody>
      </p:sp>
      <p:sp>
        <p:nvSpPr>
          <p:cNvPr id="4" name="Content Placeholder 2">
            <a:extLst>
              <a:ext uri="{FF2B5EF4-FFF2-40B4-BE49-F238E27FC236}">
                <a16:creationId xmlns:a16="http://schemas.microsoft.com/office/drawing/2014/main" id="{93AF1339-B499-4D3C-91D4-782463415FB2}"/>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extLst>
      <p:ext uri="{BB962C8B-B14F-4D97-AF65-F5344CB8AC3E}">
        <p14:creationId xmlns:p14="http://schemas.microsoft.com/office/powerpoint/2010/main" val="323760434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74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Prevalence of Atrial fibrillation and flutter (Rate, Age-standardized) among females,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C264CBAC-8D30-47BB-BBB4-60FD24403666}"/>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178"/>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Median age by ESC countries, 2020</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5" name="TextBox 4">
            <a:extLst>
              <a:ext uri="{FF2B5EF4-FFF2-40B4-BE49-F238E27FC236}">
                <a16:creationId xmlns:a16="http://schemas.microsoft.com/office/drawing/2014/main" id="{4C726AD7-4271-331D-5486-EB93B975ADC7}"/>
              </a:ext>
            </a:extLst>
          </p:cNvPr>
          <p:cNvSpPr txBox="1"/>
          <p:nvPr/>
        </p:nvSpPr>
        <p:spPr>
          <a:xfrm>
            <a:off x="525117" y="4728541"/>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World Bank. Data not available: Kosovo</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0034"/>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Prevalence of Atrial fibrillation and flutter (Rate, Age-standardized) among males,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E0C3E68A-6A4B-4823-8226-29F323C44126}"/>
              </a:ext>
            </a:extLst>
          </p:cNvPr>
          <p:cNvSpPr txBox="1">
            <a:spLocks/>
          </p:cNvSpPr>
          <p:nvPr/>
        </p:nvSpPr>
        <p:spPr>
          <a:xfrm>
            <a:off x="581439" y="472175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6289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Prevalence of Atrial fibrillation and flutter (Rate, Age-standardized),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3FD4A67C-E070-4EF7-B8A5-AA8D446438A1}"/>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D65C48-D484-4A1D-9FDD-59175C9FFBB4}"/>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123728" y="232382"/>
            <a:ext cx="4575780" cy="4857655"/>
          </a:xfrm>
          <a:prstGeom prst="rect">
            <a:avLst/>
          </a:prstGeom>
        </p:spPr>
      </p:pic>
      <p:sp>
        <p:nvSpPr>
          <p:cNvPr id="7" name="Content Placeholder 1">
            <a:extLst>
              <a:ext uri="{FF2B5EF4-FFF2-40B4-BE49-F238E27FC236}">
                <a16:creationId xmlns:a16="http://schemas.microsoft.com/office/drawing/2014/main" id="{A58476D1-2090-4176-BD9A-87B1B9E8281B}"/>
              </a:ext>
            </a:extLst>
          </p:cNvPr>
          <p:cNvSpPr txBox="1">
            <a:spLocks/>
          </p:cNvSpPr>
          <p:nvPr/>
        </p:nvSpPr>
        <p:spPr>
          <a:xfrm>
            <a:off x="457200" y="91440"/>
            <a:ext cx="6858000" cy="274320"/>
          </a:xfrm>
        </p:spPr>
        <p:txBody>
          <a:bodyPr/>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a:spcBef>
                <a:spcPts val="0"/>
              </a:spcBef>
              <a:buFont typeface="Arial" pitchFamily="34" charset="0"/>
              <a:buNone/>
            </a:pPr>
            <a:r>
              <a:rPr lang="en-US" sz="1600">
                <a:solidFill>
                  <a:srgbClr val="000000">
                    <a:alpha val="100000"/>
                  </a:srgbClr>
                </a:solidFill>
                <a:latin typeface="Calibri (Headings)"/>
                <a:cs typeface="Calibri (Headings)"/>
                <a:sym typeface="Calibri (Headings)"/>
              </a:rPr>
              <a:t>Prevalence  and incidence of Atrial fibrillation and flutter (Rate, Age-standardized), 1990- 2019</a:t>
            </a:r>
          </a:p>
        </p:txBody>
      </p:sp>
      <p:sp>
        <p:nvSpPr>
          <p:cNvPr id="4" name="Content Placeholder 2">
            <a:extLst>
              <a:ext uri="{FF2B5EF4-FFF2-40B4-BE49-F238E27FC236}">
                <a16:creationId xmlns:a16="http://schemas.microsoft.com/office/drawing/2014/main" id="{92192FB4-66F2-493A-82FD-DAD9A074A033}"/>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extLst>
      <p:ext uri="{BB962C8B-B14F-4D97-AF65-F5344CB8AC3E}">
        <p14:creationId xmlns:p14="http://schemas.microsoft.com/office/powerpoint/2010/main" val="164429918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91452"/>
            <a:ext cx="7186613"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Prevalence of Cardiovascular diseases (Rate, Age-standardized) among females,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B3D230D0-AFD3-4A1C-BE56-A861986A0152}"/>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514350" y="270034"/>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Prevalence of Cardiovascular diseases (Rate, Age-standardized) among males,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989C51DD-9829-4B0D-8FC7-7ED3BA3AF693}"/>
              </a:ext>
            </a:extLst>
          </p:cNvPr>
          <p:cNvSpPr txBox="1">
            <a:spLocks/>
          </p:cNvSpPr>
          <p:nvPr/>
        </p:nvSpPr>
        <p:spPr>
          <a:xfrm>
            <a:off x="457200" y="4754880"/>
            <a:ext cx="7315200" cy="457200"/>
          </a:xfrm>
        </p:spPr>
        <p:txBody>
          <a:bodyPr/>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a:spcBef>
                <a:spcPts val="0"/>
              </a:spcBef>
              <a:buFont typeface="Arial" pitchFamily="34" charset="0"/>
              <a:buNone/>
            </a:pPr>
            <a:r>
              <a:rPr lang="en-GB" sz="700" b="0">
                <a:solidFill>
                  <a:srgbClr val="000000">
                    <a:alpha val="100000"/>
                  </a:srgbClr>
                </a:solidFill>
                <a:latin typeface="Calibri (Headings)"/>
                <a:cs typeface="Calibri (Headings)"/>
                <a:sym typeface="Calibri (Headings)"/>
              </a:rPr>
              <a:t>Source: IHME.</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1465"/>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Prevalence of Cardiovascular diseases (Rate, Age-standardized),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A04D7571-3C54-41BC-AF49-C6BD45497827}"/>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521493" y="26289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Prevalence of Ischemic heart disease (Rate, Age-standardized) among females,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3D237BCE-DE2C-4FA7-8280-C4070299BF95}"/>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34315"/>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Prevalence of Ischemic heart disease (Rate, Age-standardized) among males,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9FE79494-A9EB-4BAE-99A4-8CEF45A0CBA0}"/>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507206" y="34290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Prevalence of Ischemic heart disease (Rate, Age-standardized),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93628368-7FF4-4647-A72E-CC260B61F20F}"/>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199" y="262890"/>
            <a:ext cx="7108031"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Prevalence of Non-rheumatic calcific aortic valve disease (Rate, Age-standardized) among females,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48DCE2CD-6176-4FE1-B251-DF1529E65733}"/>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4290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Mortality rate, infant (per 1,000 live births), 2018</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TextBox 3">
            <a:extLst>
              <a:ext uri="{FF2B5EF4-FFF2-40B4-BE49-F238E27FC236}">
                <a16:creationId xmlns:a16="http://schemas.microsoft.com/office/drawing/2014/main" id="{CEE362FB-B722-978C-1AA8-C117155B0244}"/>
              </a:ext>
            </a:extLst>
          </p:cNvPr>
          <p:cNvSpPr txBox="1"/>
          <p:nvPr/>
        </p:nvSpPr>
        <p:spPr>
          <a:xfrm>
            <a:off x="549965" y="4720259"/>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World Bank. Data not available: Kosovo</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199" y="198597"/>
            <a:ext cx="7072313"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Prevalence of Non-rheumatic calcific aortic valve disease (Rate, Age-standardized) among males,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96B133E6-2CF5-46F4-922A-4BF5F7D4F4C5}"/>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1" y="227172"/>
            <a:ext cx="7315199"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Prevalence of Non-rheumatic calcific aortic valve disease (Rate, Age-standardized),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250CBD04-C2D6-403A-A968-AA8965296596}"/>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0027"/>
            <a:ext cx="77724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Prevalence of Non-rheumatic degenerative mitral valve disease </a:t>
            </a:r>
            <a:endParaRPr lang="en-GB" sz="1600" b="1" i="0" u="none" cap="none">
              <a:solidFill>
                <a:srgbClr val="000000">
                  <a:alpha val="100000"/>
                </a:srgbClr>
              </a:solidFill>
              <a:latin typeface="Calibri (Headings)"/>
              <a:cs typeface="Calibri (Headings)"/>
              <a:sym typeface="Calibri (Headings)"/>
            </a:endParaRPr>
          </a:p>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(Rate, Age-standardized) among females,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E9B109D3-D64C-43AC-B3EF-293FD8EE7064}"/>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48603"/>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Prevalence of Non-rheumatic degenerative mitral valve disease </a:t>
            </a:r>
            <a:endParaRPr lang="en-GB" sz="1600" b="1" i="0" u="none" cap="none">
              <a:solidFill>
                <a:srgbClr val="000000">
                  <a:alpha val="100000"/>
                </a:srgbClr>
              </a:solidFill>
              <a:latin typeface="Calibri (Headings)"/>
              <a:cs typeface="Calibri (Headings)"/>
              <a:sym typeface="Calibri (Headings)"/>
            </a:endParaRPr>
          </a:p>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(Rate, Age-standardized) among males,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275A5779-7BC2-4456-A98C-35B0D91A8839}"/>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84127"/>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Prevalence of Non-rheumatic degenerative mitral valve disease </a:t>
            </a:r>
            <a:endParaRPr lang="en-GB" sz="1600" b="1" i="0" u="none" cap="none">
              <a:solidFill>
                <a:srgbClr val="000000">
                  <a:alpha val="100000"/>
                </a:srgbClr>
              </a:solidFill>
              <a:latin typeface="Calibri (Headings)"/>
              <a:cs typeface="Calibri (Headings)"/>
              <a:sym typeface="Calibri (Headings)"/>
            </a:endParaRPr>
          </a:p>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(Rate, Age-standardized),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TextBox 3">
            <a:extLst>
              <a:ext uri="{FF2B5EF4-FFF2-40B4-BE49-F238E27FC236}">
                <a16:creationId xmlns:a16="http://schemas.microsoft.com/office/drawing/2014/main" id="{AE7C7C10-4C93-EAAF-C054-1718D802CD04}"/>
              </a:ext>
            </a:extLst>
          </p:cNvPr>
          <p:cNvSpPr txBox="1"/>
          <p:nvPr/>
        </p:nvSpPr>
        <p:spPr>
          <a:xfrm>
            <a:off x="641074" y="4728541"/>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IHME. Data not available: Kosovo</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62890"/>
            <a:ext cx="7208044"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Prevalence of Peripheral artery disease (Rate, Age-standardized) among females,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CD5139FB-3233-4DB5-A930-5C16632A8DB6}"/>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41459"/>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Prevalence of Peripheral artery disease (Rate, Age-standardized) among males,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5C0B8C5E-D8B1-4A58-B3FE-73C5A9E3D154}"/>
              </a:ext>
            </a:extLst>
          </p:cNvPr>
          <p:cNvSpPr txBox="1">
            <a:spLocks/>
          </p:cNvSpPr>
          <p:nvPr/>
        </p:nvSpPr>
        <p:spPr>
          <a:xfrm>
            <a:off x="589721" y="463064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41459"/>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Prevalence of Peripheral artery disease (Rate, Age-standardized),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71F5A625-AEE0-41DA-A837-C346C31B0181}"/>
              </a:ext>
            </a:extLst>
          </p:cNvPr>
          <p:cNvSpPr txBox="1">
            <a:spLocks/>
          </p:cNvSpPr>
          <p:nvPr/>
        </p:nvSpPr>
        <p:spPr>
          <a:xfrm>
            <a:off x="457200" y="4754880"/>
            <a:ext cx="7315200" cy="457200"/>
          </a:xfrm>
        </p:spPr>
        <p:txBody>
          <a:bodyPr/>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a:spcBef>
                <a:spcPts val="0"/>
              </a:spcBef>
              <a:buFont typeface="Arial" pitchFamily="34" charset="0"/>
              <a:buNone/>
            </a:pPr>
            <a:r>
              <a:rPr lang="en-GB" sz="700" b="0">
                <a:solidFill>
                  <a:srgbClr val="000000">
                    <a:alpha val="100000"/>
                  </a:srgbClr>
                </a:solidFill>
                <a:latin typeface="Calibri (Headings)"/>
                <a:cs typeface="Calibri (Headings)"/>
                <a:sym typeface="Calibri (Headings)"/>
              </a:rPr>
              <a:t>Source: IHME.</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290011-8B46-477C-B43D-43BC0E1E42BF}"/>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771800" y="555526"/>
            <a:ext cx="3600400" cy="4032448"/>
          </a:xfrm>
          <a:prstGeom prst="rect">
            <a:avLst/>
          </a:prstGeom>
        </p:spPr>
      </p:pic>
      <p:sp>
        <p:nvSpPr>
          <p:cNvPr id="7" name="Content Placeholder 1">
            <a:extLst>
              <a:ext uri="{FF2B5EF4-FFF2-40B4-BE49-F238E27FC236}">
                <a16:creationId xmlns:a16="http://schemas.microsoft.com/office/drawing/2014/main" id="{214CAE8E-A857-46E9-8D87-2157295F71B9}"/>
              </a:ext>
            </a:extLst>
          </p:cNvPr>
          <p:cNvSpPr txBox="1">
            <a:spLocks/>
          </p:cNvSpPr>
          <p:nvPr/>
        </p:nvSpPr>
        <p:spPr>
          <a:xfrm>
            <a:off x="457200" y="197753"/>
            <a:ext cx="7315200" cy="274320"/>
          </a:xfrm>
        </p:spPr>
        <p:txBody>
          <a:bodyPr/>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a:spcBef>
                <a:spcPts val="0"/>
              </a:spcBef>
              <a:buFont typeface="Arial" pitchFamily="34" charset="0"/>
              <a:buNone/>
            </a:pPr>
            <a:r>
              <a:rPr lang="en-US" sz="1600">
                <a:solidFill>
                  <a:srgbClr val="000000">
                    <a:alpha val="100000"/>
                  </a:srgbClr>
                </a:solidFill>
                <a:latin typeface="Calibri (Headings)"/>
                <a:cs typeface="Calibri (Headings)"/>
                <a:sym typeface="Calibri (Headings)"/>
              </a:rPr>
              <a:t>Prevalence  and incidence of Peripheral artery disease (Rate, Age-standardized), 1990- 2019</a:t>
            </a:r>
          </a:p>
        </p:txBody>
      </p:sp>
      <p:sp>
        <p:nvSpPr>
          <p:cNvPr id="4" name="Content Placeholder 2">
            <a:extLst>
              <a:ext uri="{FF2B5EF4-FFF2-40B4-BE49-F238E27FC236}">
                <a16:creationId xmlns:a16="http://schemas.microsoft.com/office/drawing/2014/main" id="{5EF0731F-F98D-4FDB-BA85-5B3B3BED8F63}"/>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extLst>
      <p:ext uri="{BB962C8B-B14F-4D97-AF65-F5344CB8AC3E}">
        <p14:creationId xmlns:p14="http://schemas.microsoft.com/office/powerpoint/2010/main" val="338034915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199" y="248603"/>
            <a:ext cx="7058025"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Prevalence of Rheumatic heart disease (Rate, Age-standardized) among females,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A88EA845-060E-4C25-9D86-9A2DF2284D2F}"/>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84321"/>
            <a:ext cx="6858000" cy="274320"/>
          </a:xfrm>
        </p:spPr>
        <p:txBody>
          <a:bodyPr/>
          <a:lstStyle/>
          <a:p>
            <a:pPr marL="0" marR="0" algn="l">
              <a:lnSpc>
                <a:spcPct val="100000"/>
              </a:lnSpc>
              <a:spcBef>
                <a:spcPts val="0"/>
              </a:spcBef>
              <a:spcAft>
                <a:spcPts val="0"/>
              </a:spcAft>
              <a:buNone/>
            </a:pPr>
            <a:r>
              <a:rPr lang="en-US" sz="1600" b="1" i="0" u="none" cap="none">
                <a:solidFill>
                  <a:srgbClr val="000000">
                    <a:alpha val="100000"/>
                  </a:srgbClr>
                </a:solidFill>
                <a:latin typeface="Calibri (Headings)"/>
                <a:cs typeface="Calibri (Headings)"/>
                <a:sym typeface="Calibri (Headings)"/>
              </a:rPr>
              <a:t>Local population (% of total population), 2018 or latest year</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5" name="TextBox 4">
            <a:extLst>
              <a:ext uri="{FF2B5EF4-FFF2-40B4-BE49-F238E27FC236}">
                <a16:creationId xmlns:a16="http://schemas.microsoft.com/office/drawing/2014/main" id="{CDFB1B37-BE9E-DD8A-4766-7CD0D5CFA11F}"/>
              </a:ext>
            </a:extLst>
          </p:cNvPr>
          <p:cNvSpPr txBox="1"/>
          <p:nvPr/>
        </p:nvSpPr>
        <p:spPr>
          <a:xfrm>
            <a:off x="491987" y="4703693"/>
            <a:ext cx="770448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CIA. Data not available: Finland, France, Italy, Malta, Portugal, San Marino, Sweden</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0027"/>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Prevalence of Rheumatic heart disease (Rate, Age-standardized) among males,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974BE6F2-7474-4BFD-B907-35A485FD679E}"/>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48602"/>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Prevalence of Rheumatic heart disease (Rate, Age-standardized),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46AD3722-B158-4CB0-B681-EF426999EB0E}"/>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10;&#10;Description automatically generated with low confidence">
            <a:extLst>
              <a:ext uri="{FF2B5EF4-FFF2-40B4-BE49-F238E27FC236}">
                <a16:creationId xmlns:a16="http://schemas.microsoft.com/office/drawing/2014/main" id="{FD473581-1E5D-4376-9E46-6776D621D5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8150" y="961072"/>
            <a:ext cx="5727700" cy="3221355"/>
          </a:xfrm>
          <a:prstGeom prst="rect">
            <a:avLst/>
          </a:prstGeom>
        </p:spPr>
      </p:pic>
      <p:sp>
        <p:nvSpPr>
          <p:cNvPr id="3" name="Content Placeholder 1">
            <a:extLst>
              <a:ext uri="{FF2B5EF4-FFF2-40B4-BE49-F238E27FC236}">
                <a16:creationId xmlns:a16="http://schemas.microsoft.com/office/drawing/2014/main" id="{2308F1A6-DD89-4A23-AF6C-B15A7D7BCDF2}"/>
              </a:ext>
            </a:extLst>
          </p:cNvPr>
          <p:cNvSpPr txBox="1">
            <a:spLocks/>
          </p:cNvSpPr>
          <p:nvPr/>
        </p:nvSpPr>
        <p:spPr>
          <a:xfrm>
            <a:off x="457200" y="251459"/>
            <a:ext cx="6858000" cy="274320"/>
          </a:xfrm>
        </p:spPr>
        <p:txBody>
          <a:bodyPr/>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a:spcBef>
                <a:spcPts val="0"/>
              </a:spcBef>
              <a:buFont typeface="Arial" pitchFamily="34" charset="0"/>
              <a:buNone/>
            </a:pPr>
            <a:r>
              <a:rPr lang="en-US" sz="1600">
                <a:solidFill>
                  <a:srgbClr val="000000">
                    <a:alpha val="100000"/>
                  </a:srgbClr>
                </a:solidFill>
                <a:latin typeface="Calibri (Headings)"/>
                <a:cs typeface="Calibri (Headings)"/>
                <a:sym typeface="Calibri (Headings)"/>
              </a:rPr>
              <a:t>Prevalence of Rheumatic heart disease (Rate, Age-standardized), 1990- 2019</a:t>
            </a:r>
          </a:p>
        </p:txBody>
      </p:sp>
      <p:sp>
        <p:nvSpPr>
          <p:cNvPr id="4" name="Content Placeholder 2">
            <a:extLst>
              <a:ext uri="{FF2B5EF4-FFF2-40B4-BE49-F238E27FC236}">
                <a16:creationId xmlns:a16="http://schemas.microsoft.com/office/drawing/2014/main" id="{60C30AE1-B0DF-4B7F-929A-D9CAAF53E558}"/>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extLst>
      <p:ext uri="{BB962C8B-B14F-4D97-AF65-F5344CB8AC3E}">
        <p14:creationId xmlns:p14="http://schemas.microsoft.com/office/powerpoint/2010/main" val="14433527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4290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Prevalence of Stroke (Rate, Age-standardized) among females,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91A03CB5-A2B9-439C-9FD8-178D2D1809CF}"/>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55746"/>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Prevalence of Stroke (Rate, Age-standardized) among males,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4465354A-C8DA-49C5-ABC6-BADD95DD94DA}"/>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0034"/>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Prevalence of Stroke (Rate, Age-standardized),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ECDB5C38-31E2-40D0-AB3B-DEFD743E1A85}"/>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280160" y="1280160"/>
            <a:ext cx="6400800" cy="914400"/>
          </a:xfrm>
        </p:spPr>
        <p:txBody>
          <a:bodyPr/>
          <a:lstStyle/>
          <a:p>
            <a:pPr marL="0" marR="0">
              <a:lnSpc>
                <a:spcPct val="100000"/>
              </a:lnSpc>
              <a:spcBef>
                <a:spcPts val="0"/>
              </a:spcBef>
              <a:spcAft>
                <a:spcPts val="0"/>
              </a:spcAft>
              <a:buNone/>
            </a:pPr>
            <a:r>
              <a:rPr lang="en-GB" sz="4600">
                <a:solidFill>
                  <a:srgbClr val="C00000"/>
                </a:solidFill>
                <a:latin typeface="Calibri (Headings)"/>
                <a:cs typeface="Calibri (Headings)"/>
                <a:sym typeface="Calibri (Headings)"/>
              </a:rPr>
              <a:t>CVD Mortality</a:t>
            </a:r>
            <a:endParaRPr lang="en-GB" sz="4600" b="1" i="0" u="none" cap="none">
              <a:solidFill>
                <a:srgbClr val="C00000"/>
              </a:solidFill>
              <a:latin typeface="Calibri (Headings)"/>
              <a:cs typeface="Calibri (Headings)"/>
              <a:sym typeface="Calibri (Headings)"/>
            </a:endParaRPr>
          </a:p>
        </p:txBody>
      </p:sp>
    </p:spTree>
    <p:extLst>
      <p:ext uri="{BB962C8B-B14F-4D97-AF65-F5344CB8AC3E}">
        <p14:creationId xmlns:p14="http://schemas.microsoft.com/office/powerpoint/2010/main" val="126166121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888FE1-917C-45CC-AF70-B831C2D1D0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2769572" y="293355"/>
            <a:ext cx="3530620" cy="4654659"/>
          </a:xfrm>
          <a:prstGeom prst="rect">
            <a:avLst/>
          </a:prstGeom>
          <a:noFill/>
          <a:ln>
            <a:noFill/>
          </a:ln>
        </p:spPr>
      </p:pic>
      <p:sp>
        <p:nvSpPr>
          <p:cNvPr id="4" name="Content Placeholder 1">
            <a:extLst>
              <a:ext uri="{FF2B5EF4-FFF2-40B4-BE49-F238E27FC236}">
                <a16:creationId xmlns:a16="http://schemas.microsoft.com/office/drawing/2014/main" id="{31F3F03B-B315-4B93-9FC6-E09A9F80EB51}"/>
              </a:ext>
            </a:extLst>
          </p:cNvPr>
          <p:cNvSpPr txBox="1">
            <a:spLocks/>
          </p:cNvSpPr>
          <p:nvPr/>
        </p:nvSpPr>
        <p:spPr>
          <a:xfrm>
            <a:off x="467544" y="0"/>
            <a:ext cx="6858000" cy="274320"/>
          </a:xfrm>
        </p:spPr>
        <p:txBody>
          <a:bodyPr/>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a:spcBef>
                <a:spcPts val="0"/>
              </a:spcBef>
              <a:buFont typeface="Arial" pitchFamily="34" charset="0"/>
              <a:buNone/>
            </a:pPr>
            <a:r>
              <a:rPr lang="en-GB" sz="1800">
                <a:solidFill>
                  <a:srgbClr val="000000"/>
                </a:solidFill>
                <a:effectLst/>
                <a:latin typeface="Calibri" panose="020F0502020204030204" pitchFamily="34" charset="0"/>
                <a:ea typeface="Calibri" panose="020F0502020204030204" pitchFamily="34" charset="0"/>
              </a:rPr>
              <a:t>Crude CVD mortality per 100,000 in females and males </a:t>
            </a:r>
            <a:endParaRPr lang="en-US" sz="1600">
              <a:solidFill>
                <a:srgbClr val="000000">
                  <a:alpha val="100000"/>
                </a:srgbClr>
              </a:solidFill>
              <a:latin typeface="Calibri (Headings)"/>
              <a:cs typeface="Calibri (Headings)"/>
              <a:sym typeface="Calibri (Headings)"/>
            </a:endParaRPr>
          </a:p>
        </p:txBody>
      </p:sp>
      <p:sp>
        <p:nvSpPr>
          <p:cNvPr id="2" name="TextBox 1">
            <a:extLst>
              <a:ext uri="{FF2B5EF4-FFF2-40B4-BE49-F238E27FC236}">
                <a16:creationId xmlns:a16="http://schemas.microsoft.com/office/drawing/2014/main" id="{5A969091-54B3-9115-315B-76C4C1357EB8}"/>
              </a:ext>
            </a:extLst>
          </p:cNvPr>
          <p:cNvSpPr txBox="1"/>
          <p:nvPr/>
        </p:nvSpPr>
        <p:spPr>
          <a:xfrm>
            <a:off x="508552" y="4728541"/>
            <a:ext cx="2213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WHO. Data not available: Algeria, Kosovo, Libya, Morocco</a:t>
            </a:r>
          </a:p>
        </p:txBody>
      </p:sp>
    </p:spTree>
    <p:extLst>
      <p:ext uri="{BB962C8B-B14F-4D97-AF65-F5344CB8AC3E}">
        <p14:creationId xmlns:p14="http://schemas.microsoft.com/office/powerpoint/2010/main" val="196793125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BDD70B-EEAC-40FC-8546-ABFE6C77B6F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1800" y="411510"/>
            <a:ext cx="3600400" cy="4592832"/>
          </a:xfrm>
          <a:prstGeom prst="rect">
            <a:avLst/>
          </a:prstGeom>
          <a:noFill/>
          <a:ln>
            <a:noFill/>
          </a:ln>
        </p:spPr>
      </p:pic>
      <p:sp>
        <p:nvSpPr>
          <p:cNvPr id="3" name="Content Placeholder 1">
            <a:extLst>
              <a:ext uri="{FF2B5EF4-FFF2-40B4-BE49-F238E27FC236}">
                <a16:creationId xmlns:a16="http://schemas.microsoft.com/office/drawing/2014/main" id="{9DA33479-EE45-47DE-A860-9548C2021739}"/>
              </a:ext>
            </a:extLst>
          </p:cNvPr>
          <p:cNvSpPr txBox="1">
            <a:spLocks/>
          </p:cNvSpPr>
          <p:nvPr/>
        </p:nvSpPr>
        <p:spPr>
          <a:xfrm>
            <a:off x="467544" y="0"/>
            <a:ext cx="6858000" cy="274320"/>
          </a:xfrm>
        </p:spPr>
        <p:txBody>
          <a:bodyPr/>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a:spcBef>
                <a:spcPts val="0"/>
              </a:spcBef>
              <a:buFont typeface="Arial" pitchFamily="34" charset="0"/>
              <a:buNone/>
            </a:pPr>
            <a:r>
              <a:rPr lang="en-GB" sz="1800">
                <a:solidFill>
                  <a:srgbClr val="000000"/>
                </a:solidFill>
                <a:effectLst/>
                <a:latin typeface="Calibri" panose="020F0502020204030204" pitchFamily="34" charset="0"/>
                <a:ea typeface="Calibri" panose="020F0502020204030204" pitchFamily="34" charset="0"/>
              </a:rPr>
              <a:t>CVD crude mortality rate in females and males vs GDP per capita </a:t>
            </a:r>
            <a:endParaRPr lang="en-US" sz="1600">
              <a:solidFill>
                <a:srgbClr val="000000">
                  <a:alpha val="100000"/>
                </a:srgbClr>
              </a:solidFill>
              <a:latin typeface="Calibri (Headings)"/>
              <a:cs typeface="Calibri (Headings)"/>
              <a:sym typeface="Calibri (Headings)"/>
            </a:endParaRPr>
          </a:p>
        </p:txBody>
      </p:sp>
      <p:sp>
        <p:nvSpPr>
          <p:cNvPr id="2" name="TextBox 1">
            <a:extLst>
              <a:ext uri="{FF2B5EF4-FFF2-40B4-BE49-F238E27FC236}">
                <a16:creationId xmlns:a16="http://schemas.microsoft.com/office/drawing/2014/main" id="{AB979E42-1EBB-7254-75C8-DD64E1C4F246}"/>
              </a:ext>
            </a:extLst>
          </p:cNvPr>
          <p:cNvSpPr txBox="1"/>
          <p:nvPr/>
        </p:nvSpPr>
        <p:spPr>
          <a:xfrm>
            <a:off x="558248" y="467056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WHO. Data not available: Algeria, Kosovo, Libya, Morocco</a:t>
            </a:r>
          </a:p>
        </p:txBody>
      </p:sp>
    </p:spTree>
    <p:extLst>
      <p:ext uri="{BB962C8B-B14F-4D97-AF65-F5344CB8AC3E}">
        <p14:creationId xmlns:p14="http://schemas.microsoft.com/office/powerpoint/2010/main" val="234498119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A0BAB9-8681-4E73-BBF9-0B2DD9E7DCB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1799" y="299952"/>
            <a:ext cx="3600402" cy="4543596"/>
          </a:xfrm>
          <a:prstGeom prst="rect">
            <a:avLst/>
          </a:prstGeom>
          <a:noFill/>
          <a:ln>
            <a:noFill/>
          </a:ln>
        </p:spPr>
      </p:pic>
      <p:sp>
        <p:nvSpPr>
          <p:cNvPr id="4" name="Content Placeholder 1">
            <a:extLst>
              <a:ext uri="{FF2B5EF4-FFF2-40B4-BE49-F238E27FC236}">
                <a16:creationId xmlns:a16="http://schemas.microsoft.com/office/drawing/2014/main" id="{9A816D7E-FA29-466A-ABCF-6153AEFAAF2E}"/>
              </a:ext>
            </a:extLst>
          </p:cNvPr>
          <p:cNvSpPr txBox="1">
            <a:spLocks/>
          </p:cNvSpPr>
          <p:nvPr/>
        </p:nvSpPr>
        <p:spPr>
          <a:xfrm>
            <a:off x="467544" y="0"/>
            <a:ext cx="6858000" cy="274320"/>
          </a:xfrm>
        </p:spPr>
        <p:txBody>
          <a:bodyPr/>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a:spcBef>
                <a:spcPts val="0"/>
              </a:spcBef>
              <a:buFont typeface="Arial" pitchFamily="34" charset="0"/>
              <a:buNone/>
            </a:pPr>
            <a:r>
              <a:rPr lang="en-GB" sz="1800">
                <a:solidFill>
                  <a:srgbClr val="000000"/>
                </a:solidFill>
                <a:effectLst/>
                <a:latin typeface="Calibri" panose="020F0502020204030204" pitchFamily="34" charset="0"/>
                <a:ea typeface="Calibri" panose="020F0502020204030204" pitchFamily="34" charset="0"/>
              </a:rPr>
              <a:t>CVD crude mortality rate in females and males vs CHE per capita</a:t>
            </a:r>
            <a:endParaRPr lang="en-US" sz="1600">
              <a:solidFill>
                <a:srgbClr val="000000">
                  <a:alpha val="100000"/>
                </a:srgbClr>
              </a:solidFill>
              <a:latin typeface="Calibri (Headings)"/>
              <a:cs typeface="Calibri (Headings)"/>
              <a:sym typeface="Calibri (Headings)"/>
            </a:endParaRPr>
          </a:p>
        </p:txBody>
      </p:sp>
      <p:sp>
        <p:nvSpPr>
          <p:cNvPr id="2" name="TextBox 1">
            <a:extLst>
              <a:ext uri="{FF2B5EF4-FFF2-40B4-BE49-F238E27FC236}">
                <a16:creationId xmlns:a16="http://schemas.microsoft.com/office/drawing/2014/main" id="{DC10510E-5624-0916-0025-12A877D32B3A}"/>
              </a:ext>
            </a:extLst>
          </p:cNvPr>
          <p:cNvSpPr txBox="1"/>
          <p:nvPr/>
        </p:nvSpPr>
        <p:spPr>
          <a:xfrm>
            <a:off x="574813" y="473682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WHO. Data not available: Algeria, Kosovo, Libya, Morocco</a:t>
            </a:r>
          </a:p>
        </p:txBody>
      </p:sp>
    </p:spTree>
    <p:extLst>
      <p:ext uri="{BB962C8B-B14F-4D97-AF65-F5344CB8AC3E}">
        <p14:creationId xmlns:p14="http://schemas.microsoft.com/office/powerpoint/2010/main" val="2140931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62890"/>
            <a:ext cx="6858000" cy="274320"/>
          </a:xfrm>
        </p:spPr>
        <p:txBody>
          <a:bodyPr/>
          <a:lstStyle/>
          <a:p>
            <a:pPr marL="0" marR="0" algn="l">
              <a:lnSpc>
                <a:spcPct val="100000"/>
              </a:lnSpc>
              <a:spcBef>
                <a:spcPts val="0"/>
              </a:spcBef>
              <a:spcAft>
                <a:spcPts val="0"/>
              </a:spcAft>
              <a:buNone/>
            </a:pPr>
            <a:r>
              <a:rPr lang="en-US" sz="1600" b="1" i="0" u="none" cap="none">
                <a:solidFill>
                  <a:srgbClr val="000000">
                    <a:alpha val="100000"/>
                  </a:srgbClr>
                </a:solidFill>
                <a:latin typeface="Calibri (Headings)"/>
                <a:cs typeface="Calibri (Headings)"/>
                <a:sym typeface="Calibri (Headings)"/>
              </a:rPr>
              <a:t>Percentage of female population age 15</a:t>
            </a:r>
            <a:r>
              <a:rPr lang="en-US" sz="1600">
                <a:solidFill>
                  <a:srgbClr val="000000">
                    <a:alpha val="100000"/>
                  </a:srgbClr>
                </a:solidFill>
                <a:latin typeface="Calibri (Headings)"/>
                <a:cs typeface="Calibri (Headings)"/>
                <a:sym typeface="Calibri (Headings)"/>
              </a:rPr>
              <a:t>+</a:t>
            </a:r>
            <a:r>
              <a:rPr lang="en-GB" sz="1600" b="1" i="0" u="none" cap="none">
                <a:solidFill>
                  <a:srgbClr val="000000">
                    <a:alpha val="100000"/>
                  </a:srgbClr>
                </a:solidFill>
                <a:latin typeface="Calibri (Headings)"/>
                <a:cs typeface="Calibri (Headings)"/>
                <a:sym typeface="Calibri (Headings)"/>
              </a:rPr>
              <a:t> with tertiary schooling, 2010</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TextBox 3">
            <a:extLst>
              <a:ext uri="{FF2B5EF4-FFF2-40B4-BE49-F238E27FC236}">
                <a16:creationId xmlns:a16="http://schemas.microsoft.com/office/drawing/2014/main" id="{F8E59746-20B6-B847-348D-53AE69F4F273}"/>
              </a:ext>
            </a:extLst>
          </p:cNvPr>
          <p:cNvSpPr txBox="1"/>
          <p:nvPr/>
        </p:nvSpPr>
        <p:spPr>
          <a:xfrm>
            <a:off x="574813" y="4629150"/>
            <a:ext cx="77044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World Bank. Data not available: Azerbaijan, Belarus, Bosnia and Herzegovina, Georgia, Kosovo, Lebanon, Montenegro, North Macedonia, San Marino, Uzbekistan</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111D13-7BC4-4523-AB97-A2AEEC9F73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2699792" y="467042"/>
            <a:ext cx="3744416" cy="4209418"/>
          </a:xfrm>
          <a:prstGeom prst="rect">
            <a:avLst/>
          </a:prstGeom>
          <a:noFill/>
          <a:ln>
            <a:noFill/>
          </a:ln>
        </p:spPr>
      </p:pic>
      <p:sp>
        <p:nvSpPr>
          <p:cNvPr id="3" name="Content Placeholder 1">
            <a:extLst>
              <a:ext uri="{FF2B5EF4-FFF2-40B4-BE49-F238E27FC236}">
                <a16:creationId xmlns:a16="http://schemas.microsoft.com/office/drawing/2014/main" id="{E13F285D-72EC-41DF-8511-DD19E18A6170}"/>
              </a:ext>
            </a:extLst>
          </p:cNvPr>
          <p:cNvSpPr txBox="1">
            <a:spLocks/>
          </p:cNvSpPr>
          <p:nvPr/>
        </p:nvSpPr>
        <p:spPr>
          <a:xfrm>
            <a:off x="467544" y="0"/>
            <a:ext cx="6858000" cy="274320"/>
          </a:xfrm>
        </p:spPr>
        <p:txBody>
          <a:bodyPr/>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a:spcBef>
                <a:spcPts val="0"/>
              </a:spcBef>
              <a:buFont typeface="Arial" pitchFamily="34" charset="0"/>
              <a:buNone/>
            </a:pPr>
            <a:r>
              <a:rPr lang="en-GB">
                <a:solidFill>
                  <a:srgbClr val="000000"/>
                </a:solidFill>
                <a:latin typeface="Calibri" panose="020F0502020204030204" pitchFamily="34" charset="0"/>
                <a:ea typeface="Calibri" panose="020F0502020204030204" pitchFamily="34" charset="0"/>
              </a:rPr>
              <a:t>C</a:t>
            </a:r>
            <a:r>
              <a:rPr lang="en-GB" sz="1800">
                <a:solidFill>
                  <a:srgbClr val="000000"/>
                </a:solidFill>
                <a:effectLst/>
                <a:latin typeface="Calibri" panose="020F0502020204030204" pitchFamily="34" charset="0"/>
                <a:ea typeface="Calibri" panose="020F0502020204030204" pitchFamily="34" charset="0"/>
              </a:rPr>
              <a:t>rude CVD mortality rates per 100,000 in females and males </a:t>
            </a:r>
            <a:endParaRPr lang="en-US" sz="1600">
              <a:solidFill>
                <a:srgbClr val="000000">
                  <a:alpha val="100000"/>
                </a:srgbClr>
              </a:solidFill>
              <a:latin typeface="Calibri (Headings)"/>
              <a:cs typeface="Calibri (Headings)"/>
              <a:sym typeface="Calibri (Headings)"/>
            </a:endParaRPr>
          </a:p>
        </p:txBody>
      </p:sp>
      <p:sp>
        <p:nvSpPr>
          <p:cNvPr id="2" name="TextBox 1">
            <a:extLst>
              <a:ext uri="{FF2B5EF4-FFF2-40B4-BE49-F238E27FC236}">
                <a16:creationId xmlns:a16="http://schemas.microsoft.com/office/drawing/2014/main" id="{910CDB71-0321-0AFE-6959-9A568C027802}"/>
              </a:ext>
            </a:extLst>
          </p:cNvPr>
          <p:cNvSpPr txBox="1"/>
          <p:nvPr/>
        </p:nvSpPr>
        <p:spPr>
          <a:xfrm>
            <a:off x="549965" y="471197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WHO. Data not available: Algeria, Kosovo, Libya, Morocco</a:t>
            </a:r>
          </a:p>
        </p:txBody>
      </p:sp>
    </p:spTree>
    <p:extLst>
      <p:ext uri="{BB962C8B-B14F-4D97-AF65-F5344CB8AC3E}">
        <p14:creationId xmlns:p14="http://schemas.microsoft.com/office/powerpoint/2010/main" val="313493135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C2E38C73-198B-4365-B6FC-CBC5CC05C915}"/>
              </a:ext>
            </a:extLst>
          </p:cNvPr>
          <p:cNvSpPr txBox="1">
            <a:spLocks/>
          </p:cNvSpPr>
          <p:nvPr/>
        </p:nvSpPr>
        <p:spPr>
          <a:xfrm>
            <a:off x="467544" y="0"/>
            <a:ext cx="6858000" cy="274320"/>
          </a:xfrm>
        </p:spPr>
        <p:txBody>
          <a:bodyPr/>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a:spcBef>
                <a:spcPts val="0"/>
              </a:spcBef>
              <a:buFont typeface="Arial" pitchFamily="34" charset="0"/>
              <a:buNone/>
            </a:pPr>
            <a:r>
              <a:rPr lang="en-GB" sz="1800">
                <a:solidFill>
                  <a:srgbClr val="000000"/>
                </a:solidFill>
                <a:effectLst/>
                <a:latin typeface="Calibri" panose="020F0502020204030204" pitchFamily="34" charset="0"/>
                <a:ea typeface="Calibri" panose="020F0502020204030204" pitchFamily="34" charset="0"/>
              </a:rPr>
              <a:t>Causes of death in females and males</a:t>
            </a:r>
            <a:endParaRPr lang="en-US" sz="1600">
              <a:solidFill>
                <a:srgbClr val="000000">
                  <a:alpha val="100000"/>
                </a:srgbClr>
              </a:solidFill>
              <a:latin typeface="Calibri (Headings)"/>
              <a:cs typeface="Calibri (Headings)"/>
              <a:sym typeface="Calibri (Headings)"/>
            </a:endParaRPr>
          </a:p>
        </p:txBody>
      </p:sp>
      <p:pic>
        <p:nvPicPr>
          <p:cNvPr id="1026" name="Picture 2">
            <a:extLst>
              <a:ext uri="{FF2B5EF4-FFF2-40B4-BE49-F238E27FC236}">
                <a16:creationId xmlns:a16="http://schemas.microsoft.com/office/drawing/2014/main" id="{860DCAE8-9FA9-4733-BAF3-2CD5D2E1DE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483518"/>
            <a:ext cx="4176464" cy="41764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ABC6CE6-44F4-42DB-8EEC-87BF695C7D92}"/>
              </a:ext>
            </a:extLst>
          </p:cNvPr>
          <p:cNvSpPr txBox="1"/>
          <p:nvPr/>
        </p:nvSpPr>
        <p:spPr>
          <a:xfrm>
            <a:off x="549965" y="471197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WHO. Data not available: Algeria, Kosovo, Libya</a:t>
            </a:r>
          </a:p>
        </p:txBody>
      </p:sp>
    </p:spTree>
    <p:extLst>
      <p:ext uri="{BB962C8B-B14F-4D97-AF65-F5344CB8AC3E}">
        <p14:creationId xmlns:p14="http://schemas.microsoft.com/office/powerpoint/2010/main" val="192305927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96A544-8D36-4EF5-B6A3-716BD96779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2523741" y="267494"/>
            <a:ext cx="4096518" cy="4608514"/>
          </a:xfrm>
          <a:prstGeom prst="rect">
            <a:avLst/>
          </a:prstGeom>
          <a:noFill/>
          <a:ln>
            <a:noFill/>
          </a:ln>
        </p:spPr>
      </p:pic>
      <p:sp>
        <p:nvSpPr>
          <p:cNvPr id="4" name="Content Placeholder 1">
            <a:extLst>
              <a:ext uri="{FF2B5EF4-FFF2-40B4-BE49-F238E27FC236}">
                <a16:creationId xmlns:a16="http://schemas.microsoft.com/office/drawing/2014/main" id="{B3ADD75F-0AC2-461F-8CE6-8CEEE062C5D5}"/>
              </a:ext>
            </a:extLst>
          </p:cNvPr>
          <p:cNvSpPr txBox="1">
            <a:spLocks/>
          </p:cNvSpPr>
          <p:nvPr/>
        </p:nvSpPr>
        <p:spPr>
          <a:xfrm>
            <a:off x="467544" y="0"/>
            <a:ext cx="6858000" cy="274320"/>
          </a:xfrm>
        </p:spPr>
        <p:txBody>
          <a:bodyPr/>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a:spcBef>
                <a:spcPts val="0"/>
              </a:spcBef>
              <a:buFont typeface="Arial" pitchFamily="34" charset="0"/>
              <a:buNone/>
            </a:pPr>
            <a:r>
              <a:rPr lang="en-GB">
                <a:solidFill>
                  <a:srgbClr val="000000"/>
                </a:solidFill>
                <a:latin typeface="Calibri" panose="020F0502020204030204" pitchFamily="34" charset="0"/>
                <a:ea typeface="Calibri" panose="020F0502020204030204" pitchFamily="34" charset="0"/>
              </a:rPr>
              <a:t>P</a:t>
            </a:r>
            <a:r>
              <a:rPr lang="en-GB" sz="1800">
                <a:solidFill>
                  <a:srgbClr val="000000"/>
                </a:solidFill>
                <a:effectLst/>
                <a:latin typeface="Calibri" panose="020F0502020204030204" pitchFamily="34" charset="0"/>
                <a:ea typeface="Calibri" panose="020F0502020204030204" pitchFamily="34" charset="0"/>
              </a:rPr>
              <a:t>remature CVD mortality in females and males, crude rates per 100,000.</a:t>
            </a:r>
            <a:endParaRPr lang="en-US" sz="1600">
              <a:solidFill>
                <a:srgbClr val="000000">
                  <a:alpha val="100000"/>
                </a:srgbClr>
              </a:solidFill>
              <a:latin typeface="Calibri (Headings)"/>
              <a:cs typeface="Calibri (Headings)"/>
              <a:sym typeface="Calibri (Headings)"/>
            </a:endParaRPr>
          </a:p>
        </p:txBody>
      </p:sp>
      <p:sp>
        <p:nvSpPr>
          <p:cNvPr id="5" name="TextBox 4">
            <a:extLst>
              <a:ext uri="{FF2B5EF4-FFF2-40B4-BE49-F238E27FC236}">
                <a16:creationId xmlns:a16="http://schemas.microsoft.com/office/drawing/2014/main" id="{6EE69ABC-5416-A991-5213-E3AA52312145}"/>
              </a:ext>
            </a:extLst>
          </p:cNvPr>
          <p:cNvSpPr txBox="1"/>
          <p:nvPr/>
        </p:nvSpPr>
        <p:spPr>
          <a:xfrm>
            <a:off x="549965" y="471197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WHO. Data not available: </a:t>
            </a:r>
            <a:r>
              <a:rPr lang="en-US" sz="900">
                <a:ea typeface="+mn-lt"/>
                <a:cs typeface="+mn-lt"/>
              </a:rPr>
              <a:t>Algeria, Kosovo, Libya, Morocco, Syria, Uzbekistan</a:t>
            </a:r>
            <a:endParaRPr lang="en-US" sz="900">
              <a:solidFill>
                <a:schemeClr val="dk1"/>
              </a:solidFill>
            </a:endParaRPr>
          </a:p>
        </p:txBody>
      </p:sp>
    </p:spTree>
    <p:extLst>
      <p:ext uri="{BB962C8B-B14F-4D97-AF65-F5344CB8AC3E}">
        <p14:creationId xmlns:p14="http://schemas.microsoft.com/office/powerpoint/2010/main" val="416950794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scatter chart&#10;&#10;Description automatically generated">
            <a:extLst>
              <a:ext uri="{FF2B5EF4-FFF2-40B4-BE49-F238E27FC236}">
                <a16:creationId xmlns:a16="http://schemas.microsoft.com/office/drawing/2014/main" id="{3AA9013E-90CE-42F2-82BE-7C4737E4282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1017" y="565896"/>
            <a:ext cx="3051702" cy="2112796"/>
          </a:xfrm>
          <a:prstGeom prst="rect">
            <a:avLst/>
          </a:prstGeom>
          <a:noFill/>
          <a:ln>
            <a:noFill/>
          </a:ln>
        </p:spPr>
      </p:pic>
      <p:pic>
        <p:nvPicPr>
          <p:cNvPr id="5" name="Picture 4" descr="Chart, scatter chart&#10;&#10;Description automatically generated">
            <a:extLst>
              <a:ext uri="{FF2B5EF4-FFF2-40B4-BE49-F238E27FC236}">
                <a16:creationId xmlns:a16="http://schemas.microsoft.com/office/drawing/2014/main" id="{423E2C99-2778-4A7F-8CFF-7064E6DD056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1351" y="2913708"/>
            <a:ext cx="2940810" cy="2036020"/>
          </a:xfrm>
          <a:prstGeom prst="rect">
            <a:avLst/>
          </a:prstGeom>
          <a:noFill/>
          <a:ln>
            <a:noFill/>
          </a:ln>
        </p:spPr>
      </p:pic>
      <p:sp>
        <p:nvSpPr>
          <p:cNvPr id="6" name="Content Placeholder 1">
            <a:extLst>
              <a:ext uri="{FF2B5EF4-FFF2-40B4-BE49-F238E27FC236}">
                <a16:creationId xmlns:a16="http://schemas.microsoft.com/office/drawing/2014/main" id="{78AA21DC-36B9-41E9-A6CA-4D6225F8FCED}"/>
              </a:ext>
            </a:extLst>
          </p:cNvPr>
          <p:cNvSpPr txBox="1">
            <a:spLocks/>
          </p:cNvSpPr>
          <p:nvPr/>
        </p:nvSpPr>
        <p:spPr>
          <a:xfrm>
            <a:off x="467544" y="0"/>
            <a:ext cx="6858000" cy="274320"/>
          </a:xfrm>
        </p:spPr>
        <p:txBody>
          <a:bodyPr/>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a:spcBef>
                <a:spcPts val="0"/>
              </a:spcBef>
              <a:buFont typeface="Arial" pitchFamily="34" charset="0"/>
              <a:buNone/>
            </a:pPr>
            <a:r>
              <a:rPr lang="en-GB" sz="1800">
                <a:solidFill>
                  <a:srgbClr val="000000"/>
                </a:solidFill>
                <a:effectLst/>
                <a:latin typeface="Calibri" panose="020F0502020204030204" pitchFamily="34" charset="0"/>
                <a:ea typeface="Calibri" panose="020F0502020204030204" pitchFamily="34" charset="0"/>
              </a:rPr>
              <a:t>Premature CVD crude mortality in females and males vs current health expenditure (CHE) per capita </a:t>
            </a:r>
            <a:endParaRPr lang="en-US" sz="1600">
              <a:solidFill>
                <a:srgbClr val="000000">
                  <a:alpha val="100000"/>
                </a:srgbClr>
              </a:solidFill>
              <a:latin typeface="Calibri (Headings)"/>
              <a:cs typeface="Calibri (Headings)"/>
              <a:sym typeface="Calibri (Headings)"/>
            </a:endParaRPr>
          </a:p>
        </p:txBody>
      </p:sp>
      <p:sp>
        <p:nvSpPr>
          <p:cNvPr id="7" name="TextBox 6">
            <a:extLst>
              <a:ext uri="{FF2B5EF4-FFF2-40B4-BE49-F238E27FC236}">
                <a16:creationId xmlns:a16="http://schemas.microsoft.com/office/drawing/2014/main" id="{127CFDDF-A9A5-8D60-2C83-E2372256EC9F}"/>
              </a:ext>
            </a:extLst>
          </p:cNvPr>
          <p:cNvSpPr txBox="1"/>
          <p:nvPr/>
        </p:nvSpPr>
        <p:spPr>
          <a:xfrm>
            <a:off x="549965" y="471197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WHO. Data not available: </a:t>
            </a:r>
            <a:r>
              <a:rPr lang="en-US" sz="900">
                <a:ea typeface="+mn-lt"/>
                <a:cs typeface="+mn-lt"/>
              </a:rPr>
              <a:t>Algeria, Kosovo, Libya, Morocco, Syria, Uzbekistan</a:t>
            </a:r>
            <a:endParaRPr lang="en-US" sz="900">
              <a:solidFill>
                <a:schemeClr val="dk1"/>
              </a:solidFill>
            </a:endParaRPr>
          </a:p>
        </p:txBody>
      </p:sp>
    </p:spTree>
    <p:extLst>
      <p:ext uri="{BB962C8B-B14F-4D97-AF65-F5344CB8AC3E}">
        <p14:creationId xmlns:p14="http://schemas.microsoft.com/office/powerpoint/2010/main" val="371980589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scatter chart&#10;&#10;Description automatically generated">
            <a:extLst>
              <a:ext uri="{FF2B5EF4-FFF2-40B4-BE49-F238E27FC236}">
                <a16:creationId xmlns:a16="http://schemas.microsoft.com/office/drawing/2014/main" id="{00A358BF-B4C3-4941-81B0-0F442A0C0A1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2932" y="704384"/>
            <a:ext cx="3091418" cy="2140292"/>
          </a:xfrm>
          <a:prstGeom prst="rect">
            <a:avLst/>
          </a:prstGeom>
          <a:noFill/>
          <a:ln>
            <a:noFill/>
          </a:ln>
        </p:spPr>
      </p:pic>
      <p:pic>
        <p:nvPicPr>
          <p:cNvPr id="7" name="Picture 6" descr="Chart, scatter chart&#10;&#10;Description automatically generated">
            <a:extLst>
              <a:ext uri="{FF2B5EF4-FFF2-40B4-BE49-F238E27FC236}">
                <a16:creationId xmlns:a16="http://schemas.microsoft.com/office/drawing/2014/main" id="{3C29862F-07F6-4943-8127-0B789375000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8" y="2787774"/>
            <a:ext cx="3201682" cy="2216632"/>
          </a:xfrm>
          <a:prstGeom prst="rect">
            <a:avLst/>
          </a:prstGeom>
          <a:noFill/>
          <a:ln>
            <a:noFill/>
          </a:ln>
        </p:spPr>
      </p:pic>
      <p:sp>
        <p:nvSpPr>
          <p:cNvPr id="4" name="Content Placeholder 1">
            <a:extLst>
              <a:ext uri="{FF2B5EF4-FFF2-40B4-BE49-F238E27FC236}">
                <a16:creationId xmlns:a16="http://schemas.microsoft.com/office/drawing/2014/main" id="{C2E38C73-198B-4365-B6FC-CBC5CC05C915}"/>
              </a:ext>
            </a:extLst>
          </p:cNvPr>
          <p:cNvSpPr txBox="1">
            <a:spLocks/>
          </p:cNvSpPr>
          <p:nvPr/>
        </p:nvSpPr>
        <p:spPr>
          <a:xfrm>
            <a:off x="467544" y="0"/>
            <a:ext cx="6858000" cy="274320"/>
          </a:xfrm>
        </p:spPr>
        <p:txBody>
          <a:bodyPr/>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a:spcBef>
                <a:spcPts val="0"/>
              </a:spcBef>
              <a:buFont typeface="Arial" pitchFamily="34" charset="0"/>
              <a:buNone/>
            </a:pPr>
            <a:r>
              <a:rPr lang="en-GB" sz="1800">
                <a:solidFill>
                  <a:srgbClr val="000000"/>
                </a:solidFill>
                <a:effectLst/>
                <a:latin typeface="Calibri" panose="020F0502020204030204" pitchFamily="34" charset="0"/>
                <a:ea typeface="Calibri" panose="020F0502020204030204" pitchFamily="34" charset="0"/>
              </a:rPr>
              <a:t>Premature CVD crude mortality in females and males vs current health expenditure (CHE) per capita </a:t>
            </a:r>
            <a:endParaRPr lang="en-US" sz="1600">
              <a:solidFill>
                <a:srgbClr val="000000">
                  <a:alpha val="100000"/>
                </a:srgbClr>
              </a:solidFill>
              <a:latin typeface="Calibri (Headings)"/>
              <a:cs typeface="Calibri (Headings)"/>
              <a:sym typeface="Calibri (Headings)"/>
            </a:endParaRPr>
          </a:p>
        </p:txBody>
      </p:sp>
      <p:sp>
        <p:nvSpPr>
          <p:cNvPr id="3" name="TextBox 2">
            <a:extLst>
              <a:ext uri="{FF2B5EF4-FFF2-40B4-BE49-F238E27FC236}">
                <a16:creationId xmlns:a16="http://schemas.microsoft.com/office/drawing/2014/main" id="{968286FF-9D64-4F29-ECA2-5C61744CDC83}"/>
              </a:ext>
            </a:extLst>
          </p:cNvPr>
          <p:cNvSpPr txBox="1"/>
          <p:nvPr/>
        </p:nvSpPr>
        <p:spPr>
          <a:xfrm>
            <a:off x="549965" y="471197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WHO. Data not available: </a:t>
            </a:r>
            <a:r>
              <a:rPr lang="en-US" sz="900">
                <a:ea typeface="+mn-lt"/>
                <a:cs typeface="+mn-lt"/>
              </a:rPr>
              <a:t>Algeria, Kosovo, Libya, Morocco, Syria, Uzbekistan</a:t>
            </a:r>
            <a:endParaRPr lang="en-US" sz="900">
              <a:solidFill>
                <a:schemeClr val="dk1"/>
              </a:solidFill>
            </a:endParaRPr>
          </a:p>
        </p:txBody>
      </p:sp>
    </p:spTree>
    <p:extLst>
      <p:ext uri="{BB962C8B-B14F-4D97-AF65-F5344CB8AC3E}">
        <p14:creationId xmlns:p14="http://schemas.microsoft.com/office/powerpoint/2010/main" val="295292549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C2E38C73-198B-4365-B6FC-CBC5CC05C915}"/>
              </a:ext>
            </a:extLst>
          </p:cNvPr>
          <p:cNvSpPr txBox="1">
            <a:spLocks/>
          </p:cNvSpPr>
          <p:nvPr/>
        </p:nvSpPr>
        <p:spPr>
          <a:xfrm>
            <a:off x="467544" y="0"/>
            <a:ext cx="6858000" cy="274320"/>
          </a:xfrm>
        </p:spPr>
        <p:txBody>
          <a:bodyPr/>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a:spcBef>
                <a:spcPts val="0"/>
              </a:spcBef>
              <a:buFont typeface="Arial" pitchFamily="34" charset="0"/>
              <a:buNone/>
            </a:pPr>
            <a:r>
              <a:rPr lang="en-GB" sz="1800">
                <a:solidFill>
                  <a:srgbClr val="000000"/>
                </a:solidFill>
                <a:effectLst/>
                <a:latin typeface="Calibri" panose="020F0502020204030204" pitchFamily="34" charset="0"/>
                <a:ea typeface="Calibri" panose="020F0502020204030204" pitchFamily="34" charset="0"/>
              </a:rPr>
              <a:t>Premature deaths by cause in females and males</a:t>
            </a:r>
            <a:endParaRPr lang="en-US" sz="1600">
              <a:solidFill>
                <a:srgbClr val="000000">
                  <a:alpha val="100000"/>
                </a:srgbClr>
              </a:solidFill>
              <a:latin typeface="Calibri (Headings)"/>
              <a:cs typeface="Calibri (Headings)"/>
              <a:sym typeface="Calibri (Headings)"/>
            </a:endParaRPr>
          </a:p>
        </p:txBody>
      </p:sp>
      <p:pic>
        <p:nvPicPr>
          <p:cNvPr id="2050" name="Picture 2">
            <a:extLst>
              <a:ext uri="{FF2B5EF4-FFF2-40B4-BE49-F238E27FC236}">
                <a16:creationId xmlns:a16="http://schemas.microsoft.com/office/drawing/2014/main" id="{DDE021ED-B102-468D-B010-F5E589FBF7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971" y="411510"/>
            <a:ext cx="4252472" cy="43204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EBEAF5F-4BEB-E03F-5F15-0EF457E59C80}"/>
              </a:ext>
            </a:extLst>
          </p:cNvPr>
          <p:cNvSpPr txBox="1"/>
          <p:nvPr/>
        </p:nvSpPr>
        <p:spPr>
          <a:xfrm>
            <a:off x="549965" y="471197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WHO. Data not available: </a:t>
            </a:r>
            <a:r>
              <a:rPr lang="en-US" sz="900">
                <a:ea typeface="+mn-lt"/>
                <a:cs typeface="+mn-lt"/>
              </a:rPr>
              <a:t>Algeria, Kosovo, Libya, San Marino</a:t>
            </a:r>
          </a:p>
        </p:txBody>
      </p:sp>
    </p:spTree>
    <p:extLst>
      <p:ext uri="{BB962C8B-B14F-4D97-AF65-F5344CB8AC3E}">
        <p14:creationId xmlns:p14="http://schemas.microsoft.com/office/powerpoint/2010/main" val="371058941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B3ADD75F-0AC2-461F-8CE6-8CEEE062C5D5}"/>
              </a:ext>
            </a:extLst>
          </p:cNvPr>
          <p:cNvSpPr txBox="1">
            <a:spLocks/>
          </p:cNvSpPr>
          <p:nvPr/>
        </p:nvSpPr>
        <p:spPr>
          <a:xfrm>
            <a:off x="467544" y="0"/>
            <a:ext cx="6858000" cy="274320"/>
          </a:xfrm>
        </p:spPr>
        <p:txBody>
          <a:bodyPr/>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a:spcBef>
                <a:spcPts val="0"/>
              </a:spcBef>
              <a:buFont typeface="Arial" pitchFamily="34" charset="0"/>
              <a:buNone/>
            </a:pPr>
            <a:r>
              <a:rPr lang="en-GB" sz="1800">
                <a:solidFill>
                  <a:srgbClr val="000000"/>
                </a:solidFill>
                <a:effectLst/>
                <a:latin typeface="Calibri" panose="020F0502020204030204" pitchFamily="34" charset="0"/>
                <a:ea typeface="Calibri" panose="020F0502020204030204" pitchFamily="34" charset="0"/>
              </a:rPr>
              <a:t>Age-standardized mortality rates from CVD in females and males </a:t>
            </a:r>
          </a:p>
          <a:p>
            <a:pPr marL="0">
              <a:spcBef>
                <a:spcPts val="0"/>
              </a:spcBef>
              <a:buFont typeface="Arial" pitchFamily="34" charset="0"/>
              <a:buNone/>
            </a:pPr>
            <a:r>
              <a:rPr lang="en-GB" sz="1800">
                <a:solidFill>
                  <a:srgbClr val="000000"/>
                </a:solidFill>
                <a:effectLst/>
                <a:latin typeface="Calibri" panose="020F0502020204030204" pitchFamily="34" charset="0"/>
                <a:ea typeface="Calibri" panose="020F0502020204030204" pitchFamily="34" charset="0"/>
              </a:rPr>
              <a:t>per 100,000 people.</a:t>
            </a:r>
            <a:endParaRPr lang="en-US" sz="1600">
              <a:solidFill>
                <a:srgbClr val="000000">
                  <a:alpha val="100000"/>
                </a:srgbClr>
              </a:solidFill>
              <a:latin typeface="Calibri (Headings)"/>
              <a:cs typeface="Calibri (Headings)"/>
              <a:sym typeface="Calibri (Headings)"/>
            </a:endParaRPr>
          </a:p>
        </p:txBody>
      </p:sp>
      <p:sp>
        <p:nvSpPr>
          <p:cNvPr id="5" name="TextBox 4">
            <a:extLst>
              <a:ext uri="{FF2B5EF4-FFF2-40B4-BE49-F238E27FC236}">
                <a16:creationId xmlns:a16="http://schemas.microsoft.com/office/drawing/2014/main" id="{6EE69ABC-5416-A991-5213-E3AA52312145}"/>
              </a:ext>
            </a:extLst>
          </p:cNvPr>
          <p:cNvSpPr txBox="1"/>
          <p:nvPr/>
        </p:nvSpPr>
        <p:spPr>
          <a:xfrm>
            <a:off x="549965" y="471197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WHO. Data not available: </a:t>
            </a:r>
            <a:r>
              <a:rPr lang="en-US" sz="900">
                <a:ea typeface="+mn-lt"/>
                <a:cs typeface="+mn-lt"/>
              </a:rPr>
              <a:t>Algeria, Kosovo, Libya, Morocco, Syria, Uzbekistan</a:t>
            </a:r>
            <a:endParaRPr lang="en-US" sz="900">
              <a:solidFill>
                <a:schemeClr val="dk1"/>
              </a:solidFill>
            </a:endParaRPr>
          </a:p>
        </p:txBody>
      </p:sp>
      <p:pic>
        <p:nvPicPr>
          <p:cNvPr id="2" name="New picture">
            <a:extLst>
              <a:ext uri="{FF2B5EF4-FFF2-40B4-BE49-F238E27FC236}">
                <a16:creationId xmlns:a16="http://schemas.microsoft.com/office/drawing/2014/main" id="{C541B270-D3CC-7E5C-2C81-E50BE3C12EA4}"/>
              </a:ext>
            </a:extLst>
          </p:cNvPr>
          <p:cNvPicPr/>
          <p:nvPr/>
        </p:nvPicPr>
        <p:blipFill>
          <a:blip r:embed="rId2"/>
          <a:stretch>
            <a:fillRect/>
          </a:stretch>
        </p:blipFill>
        <p:spPr>
          <a:xfrm>
            <a:off x="2881532" y="412376"/>
            <a:ext cx="3693051" cy="4110318"/>
          </a:xfrm>
          <a:prstGeom prst="rect">
            <a:avLst/>
          </a:prstGeom>
        </p:spPr>
      </p:pic>
    </p:spTree>
    <p:extLst>
      <p:ext uri="{BB962C8B-B14F-4D97-AF65-F5344CB8AC3E}">
        <p14:creationId xmlns:p14="http://schemas.microsoft.com/office/powerpoint/2010/main" val="96594911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280160" y="1280160"/>
            <a:ext cx="6400800" cy="914400"/>
          </a:xfrm>
        </p:spPr>
        <p:txBody>
          <a:bodyPr/>
          <a:lstStyle/>
          <a:p>
            <a:pPr marL="0" marR="0">
              <a:lnSpc>
                <a:spcPct val="100000"/>
              </a:lnSpc>
              <a:spcBef>
                <a:spcPts val="0"/>
              </a:spcBef>
              <a:spcAft>
                <a:spcPts val="0"/>
              </a:spcAft>
              <a:buNone/>
            </a:pPr>
            <a:r>
              <a:rPr lang="en-US" sz="4600" b="1" i="0" u="none" cap="none">
                <a:solidFill>
                  <a:srgbClr val="C00000"/>
                </a:solidFill>
                <a:latin typeface="Calibri (Headings)"/>
                <a:cs typeface="Calibri (Headings)"/>
                <a:sym typeface="Calibri (Headings)"/>
              </a:rPr>
              <a:t>Services and Interventions Provided to Cardiac Patients</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199" y="191453"/>
            <a:ext cx="7072313"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Coronary angiography and diagnostic cardiac catheterization (per million people), 2019</a:t>
            </a:r>
          </a:p>
        </p:txBody>
      </p:sp>
      <p:sp>
        <p:nvSpPr>
          <p:cNvPr id="3" name="Content Placeholder 2"/>
          <p:cNvSpPr>
            <a:spLocks noGrp="1"/>
          </p:cNvSpPr>
          <p:nvPr>
            <p:ph/>
          </p:nvPr>
        </p:nvSpPr>
        <p:spPr>
          <a:xfrm>
            <a:off x="457200" y="4754880"/>
            <a:ext cx="7315200" cy="457200"/>
          </a:xfrm>
        </p:spPr>
        <p:txBody>
          <a:bodyPr/>
          <a:lstStyle/>
          <a:p>
            <a:pPr marL="0" marR="0" algn="l">
              <a:lnSpc>
                <a:spcPct val="100000"/>
              </a:lnSpc>
              <a:spcBef>
                <a:spcPts val="0"/>
              </a:spcBef>
              <a:spcAft>
                <a:spcPts val="0"/>
              </a:spcAft>
              <a:buNone/>
            </a:pPr>
            <a:r>
              <a:rPr sz="700" b="0" i="0" u="none" cap="none">
                <a:solidFill>
                  <a:srgbClr val="000000">
                    <a:alpha val="100000"/>
                  </a:srgbClr>
                </a:solidFill>
                <a:latin typeface="Calibri (Headings)"/>
                <a:cs typeface="Calibri (Headings)"/>
                <a:sym typeface="Calibri (Headings)"/>
              </a:rPr>
              <a:t>Source: ESC survey.  Data not available: Albania, Algeria, Bulgaria, Cyprus, Israel, Kazakhstan, Lebanon, Libya, Morocco, Russia, San Marino, Syria, Tunisia, Turkey. </a:t>
            </a:r>
          </a:p>
        </p:txBody>
      </p:sp>
      <p:pic>
        <p:nvPicPr>
          <p:cNvPr id="4" name="Text Placeholder 3"/>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4028"/>
            <a:ext cx="7108031"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Coronary angiography and diagnostic cardiac catheterization (per million people), 2019</a:t>
            </a:r>
          </a:p>
        </p:txBody>
      </p:sp>
      <p:sp>
        <p:nvSpPr>
          <p:cNvPr id="3" name="Content Placeholder 2"/>
          <p:cNvSpPr>
            <a:spLocks noGrp="1"/>
          </p:cNvSpPr>
          <p:nvPr>
            <p:ph/>
          </p:nvPr>
        </p:nvSpPr>
        <p:spPr>
          <a:xfrm>
            <a:off x="457200" y="4754880"/>
            <a:ext cx="7315200" cy="457200"/>
          </a:xfrm>
        </p:spPr>
        <p:txBody>
          <a:bodyPr/>
          <a:lstStyle/>
          <a:p>
            <a:pPr marL="0" marR="0" algn="l">
              <a:lnSpc>
                <a:spcPct val="100000"/>
              </a:lnSpc>
              <a:spcBef>
                <a:spcPts val="0"/>
              </a:spcBef>
              <a:spcAft>
                <a:spcPts val="0"/>
              </a:spcAft>
              <a:buNone/>
            </a:pPr>
            <a:r>
              <a:rPr sz="700" b="0" i="0" u="none" cap="none">
                <a:solidFill>
                  <a:srgbClr val="000000">
                    <a:alpha val="100000"/>
                  </a:srgbClr>
                </a:solidFill>
                <a:latin typeface="Calibri (Headings)"/>
                <a:cs typeface="Calibri (Headings)"/>
                <a:sym typeface="Calibri (Headings)"/>
              </a:rPr>
              <a:t>Source: ESC survey.  Data not available: Albania, Algeria, Bulgaria, Cyprus, Israel, Kazakhstan, Lebanon, Libya, Morocco, Russia, San Marino, Syria, Tunisia, Turkey. </a:t>
            </a:r>
          </a:p>
        </p:txBody>
      </p:sp>
      <p:pic>
        <p:nvPicPr>
          <p:cNvPr id="4" name="Text Placeholder 3"/>
          <p:cNvPicPr>
            <a:picLocks noGrp="1"/>
          </p:cNvPicPr>
          <p:nvPr>
            <p:ph type="body" sz="quarter" idx="10" hasCustomPrompt="1"/>
          </p:nvPr>
        </p:nvPicPr>
        <p:blipFill>
          <a:blip r:embed="rId2" cstate="print"/>
          <a:stretch>
            <a:fillRect/>
          </a:stretch>
        </p:blipFill>
        <p:spPr>
          <a:xfrm>
            <a:off x="1645920" y="914400"/>
            <a:ext cx="5486400" cy="373075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16468"/>
            <a:ext cx="7158038" cy="274320"/>
          </a:xfrm>
        </p:spPr>
        <p:txBody>
          <a:bodyPr/>
          <a:lstStyle/>
          <a:p>
            <a:pPr marL="0" marR="0" algn="l">
              <a:lnSpc>
                <a:spcPct val="100000"/>
              </a:lnSpc>
              <a:spcBef>
                <a:spcPts val="0"/>
              </a:spcBef>
              <a:spcAft>
                <a:spcPts val="0"/>
              </a:spcAft>
              <a:buNone/>
            </a:pPr>
            <a:r>
              <a:rPr lang="en-US" sz="1600" b="1" i="0" u="none" cap="none">
                <a:solidFill>
                  <a:srgbClr val="000000">
                    <a:alpha val="100000"/>
                  </a:srgbClr>
                </a:solidFill>
                <a:latin typeface="Calibri (Headings)"/>
                <a:cs typeface="Calibri (Headings)"/>
                <a:sym typeface="Calibri (Headings)"/>
              </a:rPr>
              <a:t>Percentage of population age 15+ with tertiary schooling Completed Tertiary</a:t>
            </a:r>
            <a:r>
              <a:rPr sz="1600" b="1" i="0" u="none" cap="none">
                <a:solidFill>
                  <a:srgbClr val="000000">
                    <a:alpha val="100000"/>
                  </a:srgbClr>
                </a:solidFill>
                <a:latin typeface="Calibri (Headings)"/>
                <a:cs typeface="Calibri (Headings)"/>
                <a:sym typeface="Calibri (Headings)"/>
              </a:rPr>
              <a:t>, 2010</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5" name="TextBox 4">
            <a:extLst>
              <a:ext uri="{FF2B5EF4-FFF2-40B4-BE49-F238E27FC236}">
                <a16:creationId xmlns:a16="http://schemas.microsoft.com/office/drawing/2014/main" id="{511AA0D3-9DE6-A271-D030-17B6203AC93D}"/>
              </a:ext>
            </a:extLst>
          </p:cNvPr>
          <p:cNvSpPr txBox="1"/>
          <p:nvPr/>
        </p:nvSpPr>
        <p:spPr>
          <a:xfrm>
            <a:off x="574813" y="4629150"/>
            <a:ext cx="77044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World Bank. Data not available: Azerbaijan, Belarus, Bosnia and Herzegovina, Georgia, Kosovo, Lebanon, Montenegro, North Macedonia, San Marino, Uzbekistan</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6289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Primary percutaneous coronary intervention (</a:t>
            </a:r>
            <a:r>
              <a:rPr lang="en-US" sz="1600" b="1" i="0" u="none" cap="none" err="1">
                <a:solidFill>
                  <a:srgbClr val="000000">
                    <a:alpha val="100000"/>
                  </a:srgbClr>
                </a:solidFill>
                <a:latin typeface="Calibri (Headings)"/>
                <a:cs typeface="Calibri (Headings)"/>
                <a:sym typeface="Calibri (Headings)"/>
              </a:rPr>
              <a:t>pPCI</a:t>
            </a:r>
            <a:r>
              <a:rPr sz="1600" b="1" i="0" u="none" cap="none">
                <a:solidFill>
                  <a:srgbClr val="000000">
                    <a:alpha val="100000"/>
                  </a:srgbClr>
                </a:solidFill>
                <a:latin typeface="Calibri (Headings)"/>
                <a:cs typeface="Calibri (Headings)"/>
                <a:sym typeface="Calibri (Headings)"/>
              </a:rPr>
              <a:t>) (per million people), 2019</a:t>
            </a:r>
          </a:p>
        </p:txBody>
      </p:sp>
      <p:sp>
        <p:nvSpPr>
          <p:cNvPr id="3" name="Content Placeholder 2"/>
          <p:cNvSpPr>
            <a:spLocks noGrp="1"/>
          </p:cNvSpPr>
          <p:nvPr>
            <p:ph/>
          </p:nvPr>
        </p:nvSpPr>
        <p:spPr>
          <a:xfrm>
            <a:off x="457200" y="4754880"/>
            <a:ext cx="7315200" cy="457200"/>
          </a:xfrm>
        </p:spPr>
        <p:txBody>
          <a:bodyPr/>
          <a:lstStyle/>
          <a:p>
            <a:pPr marL="0" marR="0" algn="l">
              <a:lnSpc>
                <a:spcPct val="100000"/>
              </a:lnSpc>
              <a:spcBef>
                <a:spcPts val="0"/>
              </a:spcBef>
              <a:spcAft>
                <a:spcPts val="0"/>
              </a:spcAft>
              <a:buNone/>
            </a:pPr>
            <a:r>
              <a:rPr sz="700" b="0" i="0" u="none" cap="none">
                <a:solidFill>
                  <a:srgbClr val="000000">
                    <a:alpha val="100000"/>
                  </a:srgbClr>
                </a:solidFill>
                <a:latin typeface="Calibri (Headings)"/>
                <a:cs typeface="Calibri (Headings)"/>
                <a:sym typeface="Calibri (Headings)"/>
              </a:rPr>
              <a:t>Source: ESC survey.  Data not available: Albania, Algeria, Bulgaria, Cyprus, Finland, Georgia, Germany, Israel, Kazakhstan, Lebanon, Libya, Morocco, Russia, San Marino, Syria, Tunisia, Turkey. Resource not available: Azerbaijan, Kosovo.</a:t>
            </a:r>
          </a:p>
        </p:txBody>
      </p:sp>
      <p:pic>
        <p:nvPicPr>
          <p:cNvPr id="4" name="Text Placeholder 3"/>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4028"/>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Primary percutaneous coronary intervention (</a:t>
            </a:r>
            <a:r>
              <a:rPr lang="en-US" sz="1600" b="1" i="0" u="none" cap="none" err="1">
                <a:solidFill>
                  <a:srgbClr val="000000">
                    <a:alpha val="100000"/>
                  </a:srgbClr>
                </a:solidFill>
                <a:latin typeface="Calibri (Headings)"/>
                <a:cs typeface="Calibri (Headings)"/>
                <a:sym typeface="Calibri (Headings)"/>
              </a:rPr>
              <a:t>pPCI</a:t>
            </a:r>
            <a:r>
              <a:rPr sz="1600" b="1" i="0" u="none" cap="none">
                <a:solidFill>
                  <a:srgbClr val="000000">
                    <a:alpha val="100000"/>
                  </a:srgbClr>
                </a:solidFill>
                <a:latin typeface="Calibri (Headings)"/>
                <a:cs typeface="Calibri (Headings)"/>
                <a:sym typeface="Calibri (Headings)"/>
              </a:rPr>
              <a:t>) (per million people), 2019</a:t>
            </a:r>
          </a:p>
        </p:txBody>
      </p:sp>
      <p:sp>
        <p:nvSpPr>
          <p:cNvPr id="3" name="Content Placeholder 2"/>
          <p:cNvSpPr>
            <a:spLocks noGrp="1"/>
          </p:cNvSpPr>
          <p:nvPr>
            <p:ph/>
          </p:nvPr>
        </p:nvSpPr>
        <p:spPr>
          <a:xfrm>
            <a:off x="457200" y="4754880"/>
            <a:ext cx="7315200" cy="457200"/>
          </a:xfrm>
        </p:spPr>
        <p:txBody>
          <a:bodyPr/>
          <a:lstStyle/>
          <a:p>
            <a:pPr marL="0" marR="0" algn="l">
              <a:lnSpc>
                <a:spcPct val="100000"/>
              </a:lnSpc>
              <a:spcBef>
                <a:spcPts val="0"/>
              </a:spcBef>
              <a:spcAft>
                <a:spcPts val="0"/>
              </a:spcAft>
              <a:buNone/>
            </a:pPr>
            <a:r>
              <a:rPr sz="700" b="0" i="0" u="none" cap="none">
                <a:solidFill>
                  <a:srgbClr val="000000">
                    <a:alpha val="100000"/>
                  </a:srgbClr>
                </a:solidFill>
                <a:latin typeface="Calibri (Headings)"/>
                <a:cs typeface="Calibri (Headings)"/>
                <a:sym typeface="Calibri (Headings)"/>
              </a:rPr>
              <a:t>Source: ESC survey.  Data not available: Albania, Algeria, Bulgaria, Cyprus, Finland, Georgia, Germany, Israel, Kazakhstan, Lebanon, Libya, Morocco, Russia, San Marino, Syria, Tunisia, Turkey. Resource not available: Azerbaijan, Kosovo.</a:t>
            </a:r>
          </a:p>
        </p:txBody>
      </p:sp>
      <p:pic>
        <p:nvPicPr>
          <p:cNvPr id="4" name="Text Placeholder 3"/>
          <p:cNvPicPr>
            <a:picLocks noGrp="1"/>
          </p:cNvPicPr>
          <p:nvPr>
            <p:ph type="body" sz="quarter" idx="10" hasCustomPrompt="1"/>
          </p:nvPr>
        </p:nvPicPr>
        <p:blipFill>
          <a:blip r:embed="rId2" cstate="print"/>
          <a:stretch>
            <a:fillRect/>
          </a:stretch>
        </p:blipFill>
        <p:spPr>
          <a:xfrm>
            <a:off x="1645920" y="914400"/>
            <a:ext cx="5486400" cy="3730752"/>
          </a:xfrm>
          <a:prstGeom prst="rect">
            <a:avLst/>
          </a:prstGeom>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0027"/>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Percutaneous coronary interventions (PCI) (per million people), 2019</a:t>
            </a:r>
          </a:p>
        </p:txBody>
      </p:sp>
      <p:sp>
        <p:nvSpPr>
          <p:cNvPr id="3" name="Content Placeholder 2"/>
          <p:cNvSpPr>
            <a:spLocks noGrp="1"/>
          </p:cNvSpPr>
          <p:nvPr>
            <p:ph/>
          </p:nvPr>
        </p:nvSpPr>
        <p:spPr>
          <a:xfrm>
            <a:off x="457200" y="4754880"/>
            <a:ext cx="7315200" cy="457200"/>
          </a:xfrm>
        </p:spPr>
        <p:txBody>
          <a:bodyPr/>
          <a:lstStyle/>
          <a:p>
            <a:pPr marL="0" marR="0" algn="l">
              <a:lnSpc>
                <a:spcPct val="100000"/>
              </a:lnSpc>
              <a:spcBef>
                <a:spcPts val="0"/>
              </a:spcBef>
              <a:spcAft>
                <a:spcPts val="0"/>
              </a:spcAft>
              <a:buNone/>
            </a:pPr>
            <a:r>
              <a:rPr sz="700" b="0" i="0" u="none" cap="none">
                <a:solidFill>
                  <a:srgbClr val="000000">
                    <a:alpha val="100000"/>
                  </a:srgbClr>
                </a:solidFill>
                <a:latin typeface="Calibri (Headings)"/>
                <a:cs typeface="Calibri (Headings)"/>
                <a:sym typeface="Calibri (Headings)"/>
              </a:rPr>
              <a:t>Source: ESC survey.  Data not available: Albania, Algeria, Bulgaria, Cyprus, Israel, Kazakhstan, Lebanon, Libya, Morocco, San Marino, Syria, Turkey. </a:t>
            </a:r>
          </a:p>
        </p:txBody>
      </p:sp>
      <p:pic>
        <p:nvPicPr>
          <p:cNvPr id="4" name="Text Placeholder 3"/>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4028"/>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Percutaneous coronary interventions (PCI) (per million people), 2019</a:t>
            </a:r>
          </a:p>
        </p:txBody>
      </p:sp>
      <p:sp>
        <p:nvSpPr>
          <p:cNvPr id="3" name="Content Placeholder 2"/>
          <p:cNvSpPr>
            <a:spLocks noGrp="1"/>
          </p:cNvSpPr>
          <p:nvPr>
            <p:ph/>
          </p:nvPr>
        </p:nvSpPr>
        <p:spPr>
          <a:xfrm>
            <a:off x="457200" y="4754880"/>
            <a:ext cx="7315200" cy="457200"/>
          </a:xfrm>
        </p:spPr>
        <p:txBody>
          <a:bodyPr/>
          <a:lstStyle/>
          <a:p>
            <a:pPr marL="0" marR="0" algn="l">
              <a:lnSpc>
                <a:spcPct val="100000"/>
              </a:lnSpc>
              <a:spcBef>
                <a:spcPts val="0"/>
              </a:spcBef>
              <a:spcAft>
                <a:spcPts val="0"/>
              </a:spcAft>
              <a:buNone/>
            </a:pPr>
            <a:r>
              <a:rPr sz="700" b="0" i="0" u="none" cap="none">
                <a:solidFill>
                  <a:srgbClr val="000000">
                    <a:alpha val="100000"/>
                  </a:srgbClr>
                </a:solidFill>
                <a:latin typeface="Calibri (Headings)"/>
                <a:cs typeface="Calibri (Headings)"/>
                <a:sym typeface="Calibri (Headings)"/>
              </a:rPr>
              <a:t>Source: ESC survey.  Data not available: Albania, Algeria, Bulgaria, Cyprus, Israel, Kazakhstan, Lebanon, Libya, Morocco, San Marino, Syria, Turkey. </a:t>
            </a:r>
          </a:p>
        </p:txBody>
      </p:sp>
      <p:pic>
        <p:nvPicPr>
          <p:cNvPr id="4" name="Text Placeholder 3"/>
          <p:cNvPicPr>
            <a:picLocks noGrp="1"/>
          </p:cNvPicPr>
          <p:nvPr>
            <p:ph type="body" sz="quarter" idx="10" hasCustomPrompt="1"/>
          </p:nvPr>
        </p:nvPicPr>
        <p:blipFill>
          <a:blip r:embed="rId2" cstate="print"/>
          <a:stretch>
            <a:fillRect/>
          </a:stretch>
        </p:blipFill>
        <p:spPr>
          <a:xfrm>
            <a:off x="1645920" y="914400"/>
            <a:ext cx="5486400" cy="3730752"/>
          </a:xfrm>
          <a:prstGeom prst="rect">
            <a:avLst/>
          </a:prstGeom>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4290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Coronary artery bypass graft surgery (CABG) (per million people), 2019</a:t>
            </a:r>
          </a:p>
        </p:txBody>
      </p:sp>
      <p:sp>
        <p:nvSpPr>
          <p:cNvPr id="3" name="Content Placeholder 2"/>
          <p:cNvSpPr>
            <a:spLocks noGrp="1"/>
          </p:cNvSpPr>
          <p:nvPr>
            <p:ph/>
          </p:nvPr>
        </p:nvSpPr>
        <p:spPr>
          <a:xfrm>
            <a:off x="457200" y="4754880"/>
            <a:ext cx="7315200" cy="457200"/>
          </a:xfrm>
        </p:spPr>
        <p:txBody>
          <a:bodyPr/>
          <a:lstStyle/>
          <a:p>
            <a:pPr marL="0" marR="0" algn="l">
              <a:lnSpc>
                <a:spcPct val="100000"/>
              </a:lnSpc>
              <a:spcBef>
                <a:spcPts val="0"/>
              </a:spcBef>
              <a:spcAft>
                <a:spcPts val="0"/>
              </a:spcAft>
              <a:buNone/>
            </a:pPr>
            <a:r>
              <a:rPr sz="700" b="0" i="0" u="none" cap="none">
                <a:solidFill>
                  <a:srgbClr val="000000">
                    <a:alpha val="100000"/>
                  </a:srgbClr>
                </a:solidFill>
                <a:latin typeface="Calibri (Headings)"/>
                <a:cs typeface="Calibri (Headings)"/>
                <a:sym typeface="Calibri (Headings)"/>
              </a:rPr>
              <a:t>Source: ESC survey.  Data not available: Albania, Algeria, Bulgaria, Cyprus, Georgia, Israel, Kazakhstan, Lebanon, Libya, Morocco, San Marino, Syria, Tunisia, Turkey, Ukraine. </a:t>
            </a:r>
          </a:p>
        </p:txBody>
      </p:sp>
      <p:pic>
        <p:nvPicPr>
          <p:cNvPr id="4" name="Text Placeholder 3"/>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4028"/>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Coronary artery bypass graft surgery (CABG) (per million people), 2019</a:t>
            </a:r>
          </a:p>
        </p:txBody>
      </p:sp>
      <p:sp>
        <p:nvSpPr>
          <p:cNvPr id="3" name="Content Placeholder 2"/>
          <p:cNvSpPr>
            <a:spLocks noGrp="1"/>
          </p:cNvSpPr>
          <p:nvPr>
            <p:ph/>
          </p:nvPr>
        </p:nvSpPr>
        <p:spPr>
          <a:xfrm>
            <a:off x="457200" y="4754880"/>
            <a:ext cx="7315200" cy="457200"/>
          </a:xfrm>
        </p:spPr>
        <p:txBody>
          <a:bodyPr/>
          <a:lstStyle/>
          <a:p>
            <a:pPr marL="0" marR="0" algn="l">
              <a:lnSpc>
                <a:spcPct val="100000"/>
              </a:lnSpc>
              <a:spcBef>
                <a:spcPts val="0"/>
              </a:spcBef>
              <a:spcAft>
                <a:spcPts val="0"/>
              </a:spcAft>
              <a:buNone/>
            </a:pPr>
            <a:r>
              <a:rPr sz="700" b="0" i="0" u="none" cap="none">
                <a:solidFill>
                  <a:srgbClr val="000000">
                    <a:alpha val="100000"/>
                  </a:srgbClr>
                </a:solidFill>
                <a:latin typeface="Calibri (Headings)"/>
                <a:cs typeface="Calibri (Headings)"/>
                <a:sym typeface="Calibri (Headings)"/>
              </a:rPr>
              <a:t>Source: ESC survey.  Data not available: Albania, Algeria, Bulgaria, Cyprus, Georgia, Israel, Kazakhstan, Lebanon, Libya, Morocco, San Marino, Syria, Tunisia, Turkey, Ukraine. </a:t>
            </a:r>
          </a:p>
        </p:txBody>
      </p:sp>
      <p:pic>
        <p:nvPicPr>
          <p:cNvPr id="4" name="Text Placeholder 3"/>
          <p:cNvPicPr>
            <a:picLocks noGrp="1"/>
          </p:cNvPicPr>
          <p:nvPr>
            <p:ph type="body" sz="quarter" idx="10" hasCustomPrompt="1"/>
          </p:nvPr>
        </p:nvPicPr>
        <p:blipFill>
          <a:blip r:embed="rId2" cstate="print"/>
          <a:stretch>
            <a:fillRect/>
          </a:stretch>
        </p:blipFill>
        <p:spPr>
          <a:xfrm>
            <a:off x="1645920" y="914400"/>
            <a:ext cx="5486400" cy="3730752"/>
          </a:xfrm>
          <a:prstGeom prst="rect">
            <a:avLst/>
          </a:prstGeom>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4290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Pacemaker implantations (per million people), 2019</a:t>
            </a:r>
          </a:p>
        </p:txBody>
      </p:sp>
      <p:sp>
        <p:nvSpPr>
          <p:cNvPr id="3" name="Content Placeholder 2"/>
          <p:cNvSpPr>
            <a:spLocks noGrp="1"/>
          </p:cNvSpPr>
          <p:nvPr>
            <p:ph/>
          </p:nvPr>
        </p:nvSpPr>
        <p:spPr>
          <a:xfrm>
            <a:off x="457200" y="4754880"/>
            <a:ext cx="7315200" cy="457200"/>
          </a:xfrm>
        </p:spPr>
        <p:txBody>
          <a:bodyPr/>
          <a:lstStyle/>
          <a:p>
            <a:pPr marL="0" marR="0" algn="l">
              <a:lnSpc>
                <a:spcPct val="100000"/>
              </a:lnSpc>
              <a:spcBef>
                <a:spcPts val="0"/>
              </a:spcBef>
              <a:spcAft>
                <a:spcPts val="0"/>
              </a:spcAft>
              <a:buNone/>
            </a:pPr>
            <a:r>
              <a:rPr sz="700" b="0" i="0" u="none" cap="none">
                <a:solidFill>
                  <a:srgbClr val="000000">
                    <a:alpha val="100000"/>
                  </a:srgbClr>
                </a:solidFill>
                <a:latin typeface="Calibri (Headings)"/>
                <a:cs typeface="Calibri (Headings)"/>
                <a:sym typeface="Calibri (Headings)"/>
              </a:rPr>
              <a:t>Source: ESC survey.  Data not available: Albania, Algeria, Bulgaria, Cyprus, Denmark, Ireland, Israel, Kazakhstan, Lebanon, Libya, Lithuania, Morocco, San Marino, Syria, Tunisia. </a:t>
            </a:r>
          </a:p>
        </p:txBody>
      </p:sp>
      <p:pic>
        <p:nvPicPr>
          <p:cNvPr id="4" name="Text Placeholder 3"/>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177"/>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Pacemaker implantations (per million people), 2019</a:t>
            </a:r>
          </a:p>
        </p:txBody>
      </p:sp>
      <p:sp>
        <p:nvSpPr>
          <p:cNvPr id="3" name="Content Placeholder 2"/>
          <p:cNvSpPr>
            <a:spLocks noGrp="1"/>
          </p:cNvSpPr>
          <p:nvPr>
            <p:ph/>
          </p:nvPr>
        </p:nvSpPr>
        <p:spPr>
          <a:xfrm>
            <a:off x="457200" y="4754880"/>
            <a:ext cx="7315200" cy="457200"/>
          </a:xfrm>
        </p:spPr>
        <p:txBody>
          <a:bodyPr/>
          <a:lstStyle/>
          <a:p>
            <a:pPr marL="0" marR="0" algn="l">
              <a:lnSpc>
                <a:spcPct val="100000"/>
              </a:lnSpc>
              <a:spcBef>
                <a:spcPts val="0"/>
              </a:spcBef>
              <a:spcAft>
                <a:spcPts val="0"/>
              </a:spcAft>
              <a:buNone/>
            </a:pPr>
            <a:r>
              <a:rPr sz="700" b="0" i="0" u="none" cap="none">
                <a:solidFill>
                  <a:srgbClr val="000000">
                    <a:alpha val="100000"/>
                  </a:srgbClr>
                </a:solidFill>
                <a:latin typeface="Calibri (Headings)"/>
                <a:cs typeface="Calibri (Headings)"/>
                <a:sym typeface="Calibri (Headings)"/>
              </a:rPr>
              <a:t>Source: ESC survey.  Data not available: Albania, Algeria, Bulgaria, Cyprus, Denmark, Ireland, Israel, Kazakhstan, Lebanon, Libya, Lithuania, Morocco, San Marino, Syria, Tunisia. </a:t>
            </a:r>
          </a:p>
        </p:txBody>
      </p:sp>
      <p:pic>
        <p:nvPicPr>
          <p:cNvPr id="4" name="Text Placeholder 3"/>
          <p:cNvPicPr>
            <a:picLocks noGrp="1"/>
          </p:cNvPicPr>
          <p:nvPr>
            <p:ph type="body" sz="quarter" idx="10" hasCustomPrompt="1"/>
          </p:nvPr>
        </p:nvPicPr>
        <p:blipFill>
          <a:blip r:embed="rId2" cstate="print"/>
          <a:stretch>
            <a:fillRect/>
          </a:stretch>
        </p:blipFill>
        <p:spPr>
          <a:xfrm>
            <a:off x="1645920" y="914400"/>
            <a:ext cx="5486400" cy="3730752"/>
          </a:xfrm>
          <a:prstGeom prst="rect">
            <a:avLst/>
          </a:prstGeom>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4290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Implantable cardioverter defibrillator (ICD) implantations (per million people), 2019</a:t>
            </a:r>
          </a:p>
        </p:txBody>
      </p:sp>
      <p:sp>
        <p:nvSpPr>
          <p:cNvPr id="3" name="Content Placeholder 2"/>
          <p:cNvSpPr>
            <a:spLocks noGrp="1"/>
          </p:cNvSpPr>
          <p:nvPr>
            <p:ph/>
          </p:nvPr>
        </p:nvSpPr>
        <p:spPr>
          <a:xfrm>
            <a:off x="457200" y="4754880"/>
            <a:ext cx="7315200" cy="457200"/>
          </a:xfrm>
        </p:spPr>
        <p:txBody>
          <a:bodyPr/>
          <a:lstStyle/>
          <a:p>
            <a:pPr marL="0" marR="0" algn="l">
              <a:lnSpc>
                <a:spcPct val="100000"/>
              </a:lnSpc>
              <a:spcBef>
                <a:spcPts val="0"/>
              </a:spcBef>
              <a:spcAft>
                <a:spcPts val="0"/>
              </a:spcAft>
              <a:buNone/>
            </a:pPr>
            <a:r>
              <a:rPr sz="700" b="0" i="0" u="none" cap="none">
                <a:solidFill>
                  <a:srgbClr val="000000">
                    <a:alpha val="100000"/>
                  </a:srgbClr>
                </a:solidFill>
                <a:latin typeface="Calibri (Headings)"/>
                <a:cs typeface="Calibri (Headings)"/>
                <a:sym typeface="Calibri (Headings)"/>
              </a:rPr>
              <a:t>Source: ESC survey.  Data not available: Albania, Algeria, Bulgaria, Cyprus, Denmark, Ireland, Israel, Kazakhstan, Lebanon, Libya, Morocco, Russia, San Marino, Syria, Tunisia. </a:t>
            </a:r>
          </a:p>
        </p:txBody>
      </p:sp>
      <p:pic>
        <p:nvPicPr>
          <p:cNvPr id="4" name="Text Placeholder 3"/>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4028"/>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Implantable cardioverter defibrillator (ICD) implantations (per million people), 2019</a:t>
            </a:r>
          </a:p>
        </p:txBody>
      </p:sp>
      <p:sp>
        <p:nvSpPr>
          <p:cNvPr id="3" name="Content Placeholder 2"/>
          <p:cNvSpPr>
            <a:spLocks noGrp="1"/>
          </p:cNvSpPr>
          <p:nvPr>
            <p:ph/>
          </p:nvPr>
        </p:nvSpPr>
        <p:spPr>
          <a:xfrm>
            <a:off x="457200" y="4754880"/>
            <a:ext cx="7315200" cy="457200"/>
          </a:xfrm>
        </p:spPr>
        <p:txBody>
          <a:bodyPr/>
          <a:lstStyle/>
          <a:p>
            <a:pPr marL="0" marR="0" algn="l">
              <a:lnSpc>
                <a:spcPct val="100000"/>
              </a:lnSpc>
              <a:spcBef>
                <a:spcPts val="0"/>
              </a:spcBef>
              <a:spcAft>
                <a:spcPts val="0"/>
              </a:spcAft>
              <a:buNone/>
            </a:pPr>
            <a:r>
              <a:rPr sz="700" b="0" i="0" u="none" cap="none">
                <a:solidFill>
                  <a:srgbClr val="000000">
                    <a:alpha val="100000"/>
                  </a:srgbClr>
                </a:solidFill>
                <a:latin typeface="Calibri (Headings)"/>
                <a:cs typeface="Calibri (Headings)"/>
                <a:sym typeface="Calibri (Headings)"/>
              </a:rPr>
              <a:t>Source: ESC survey.  Data not available: Albania, Algeria, Bulgaria, Cyprus, Denmark, Ireland, Israel, Kazakhstan, Lebanon, Libya, Morocco, Russia, San Marino, Syria, Tunisia. </a:t>
            </a:r>
          </a:p>
        </p:txBody>
      </p:sp>
      <p:pic>
        <p:nvPicPr>
          <p:cNvPr id="4" name="Text Placeholder 3"/>
          <p:cNvPicPr>
            <a:picLocks noGrp="1"/>
          </p:cNvPicPr>
          <p:nvPr>
            <p:ph type="body" sz="quarter" idx="10" hasCustomPrompt="1"/>
          </p:nvPr>
        </p:nvPicPr>
        <p:blipFill>
          <a:blip r:embed="rId2" cstate="print"/>
          <a:stretch>
            <a:fillRect/>
          </a:stretch>
        </p:blipFill>
        <p:spPr>
          <a:xfrm>
            <a:off x="1645920" y="914400"/>
            <a:ext cx="5486400" cy="373075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42900"/>
            <a:ext cx="6858000" cy="274320"/>
          </a:xfrm>
        </p:spPr>
        <p:txBody>
          <a:bodyPr/>
          <a:lstStyle/>
          <a:p>
            <a:pPr marL="0" marR="0" algn="l">
              <a:lnSpc>
                <a:spcPct val="100000"/>
              </a:lnSpc>
              <a:spcBef>
                <a:spcPts val="0"/>
              </a:spcBef>
              <a:spcAft>
                <a:spcPts val="0"/>
              </a:spcAft>
              <a:buNone/>
            </a:pPr>
            <a:r>
              <a:rPr lang="en-US" sz="1600" b="1" i="0" u="none" cap="none">
                <a:solidFill>
                  <a:srgbClr val="000000">
                    <a:alpha val="100000"/>
                  </a:srgbClr>
                </a:solidFill>
                <a:latin typeface="Calibri (Headings)"/>
                <a:cs typeface="Calibri (Headings)"/>
                <a:sym typeface="Calibri (Headings)"/>
              </a:rPr>
              <a:t>Unemployment, female (% of female labor force) (modeled ILO estimate),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TextBox 3">
            <a:extLst>
              <a:ext uri="{FF2B5EF4-FFF2-40B4-BE49-F238E27FC236}">
                <a16:creationId xmlns:a16="http://schemas.microsoft.com/office/drawing/2014/main" id="{5A80FC72-D29B-3626-F0F0-39CC2AE65D51}"/>
              </a:ext>
            </a:extLst>
          </p:cNvPr>
          <p:cNvSpPr txBox="1"/>
          <p:nvPr/>
        </p:nvSpPr>
        <p:spPr>
          <a:xfrm>
            <a:off x="458856" y="4720258"/>
            <a:ext cx="7596808"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World Bank. Data not available: Kosovo, San Marino</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41459"/>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Cardiac resynchronization therapy device (CRT-D and CRT-P) implantations </a:t>
            </a:r>
            <a:endParaRPr lang="en-GB" sz="1600" b="1" i="0" u="none" cap="none">
              <a:solidFill>
                <a:srgbClr val="000000">
                  <a:alpha val="100000"/>
                </a:srgbClr>
              </a:solidFill>
              <a:latin typeface="Calibri (Headings)"/>
              <a:cs typeface="Calibri (Headings)"/>
              <a:sym typeface="Calibri (Headings)"/>
            </a:endParaRPr>
          </a:p>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(per million people), 2019</a:t>
            </a:r>
          </a:p>
        </p:txBody>
      </p:sp>
      <p:sp>
        <p:nvSpPr>
          <p:cNvPr id="3" name="Content Placeholder 2"/>
          <p:cNvSpPr>
            <a:spLocks noGrp="1"/>
          </p:cNvSpPr>
          <p:nvPr>
            <p:ph/>
          </p:nvPr>
        </p:nvSpPr>
        <p:spPr>
          <a:xfrm>
            <a:off x="457200" y="4754880"/>
            <a:ext cx="7315200" cy="457200"/>
          </a:xfrm>
        </p:spPr>
        <p:txBody>
          <a:bodyPr/>
          <a:lstStyle/>
          <a:p>
            <a:pPr marL="0" marR="0" algn="l">
              <a:lnSpc>
                <a:spcPct val="100000"/>
              </a:lnSpc>
              <a:spcBef>
                <a:spcPts val="0"/>
              </a:spcBef>
              <a:spcAft>
                <a:spcPts val="0"/>
              </a:spcAft>
              <a:buNone/>
            </a:pPr>
            <a:r>
              <a:rPr sz="700" b="0" i="0" u="none" cap="none">
                <a:solidFill>
                  <a:srgbClr val="000000">
                    <a:alpha val="100000"/>
                  </a:srgbClr>
                </a:solidFill>
                <a:latin typeface="Calibri (Headings)"/>
                <a:cs typeface="Calibri (Headings)"/>
                <a:sym typeface="Calibri (Headings)"/>
              </a:rPr>
              <a:t>Source: ESC survey.  Data not available: Albania, Algeria, Bulgaria, Cyprus, Denmark, Ireland, Israel, Kazakhstan, Lebanon, Libya, Lithuania, Morocco, Russia, San Marino, Syria. Resource not available: Moldova.</a:t>
            </a:r>
          </a:p>
        </p:txBody>
      </p:sp>
      <p:pic>
        <p:nvPicPr>
          <p:cNvPr id="4" name="Text Placeholder 3"/>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4028"/>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Cardiac resynchronization therapy device (CRT-D and CRT-P) implantations </a:t>
            </a:r>
            <a:endParaRPr lang="en-GB" sz="1600" b="1" i="0" u="none" cap="none">
              <a:solidFill>
                <a:srgbClr val="000000">
                  <a:alpha val="100000"/>
                </a:srgbClr>
              </a:solidFill>
              <a:latin typeface="Calibri (Headings)"/>
              <a:cs typeface="Calibri (Headings)"/>
              <a:sym typeface="Calibri (Headings)"/>
            </a:endParaRPr>
          </a:p>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(per million people), 2019</a:t>
            </a:r>
          </a:p>
        </p:txBody>
      </p:sp>
      <p:sp>
        <p:nvSpPr>
          <p:cNvPr id="3" name="Content Placeholder 2"/>
          <p:cNvSpPr>
            <a:spLocks noGrp="1"/>
          </p:cNvSpPr>
          <p:nvPr>
            <p:ph/>
          </p:nvPr>
        </p:nvSpPr>
        <p:spPr>
          <a:xfrm>
            <a:off x="457200" y="4754880"/>
            <a:ext cx="7315200" cy="457200"/>
          </a:xfrm>
        </p:spPr>
        <p:txBody>
          <a:bodyPr/>
          <a:lstStyle/>
          <a:p>
            <a:pPr marL="0" marR="0" algn="l">
              <a:lnSpc>
                <a:spcPct val="100000"/>
              </a:lnSpc>
              <a:spcBef>
                <a:spcPts val="0"/>
              </a:spcBef>
              <a:spcAft>
                <a:spcPts val="0"/>
              </a:spcAft>
              <a:buNone/>
            </a:pPr>
            <a:r>
              <a:rPr sz="700" b="0" i="0" u="none" cap="none">
                <a:solidFill>
                  <a:srgbClr val="000000">
                    <a:alpha val="100000"/>
                  </a:srgbClr>
                </a:solidFill>
                <a:latin typeface="Calibri (Headings)"/>
                <a:cs typeface="Calibri (Headings)"/>
                <a:sym typeface="Calibri (Headings)"/>
              </a:rPr>
              <a:t>Source: ESC survey.  Data not available: Albania, Algeria, Bulgaria, Cyprus, Denmark, Ireland, Israel, Kazakhstan, Lebanon, Libya, Lithuania, Morocco, Russia, San Marino, Syria. Resource not available: Moldova.</a:t>
            </a:r>
          </a:p>
        </p:txBody>
      </p:sp>
      <p:pic>
        <p:nvPicPr>
          <p:cNvPr id="4" name="Text Placeholder 3"/>
          <p:cNvPicPr>
            <a:picLocks noGrp="1"/>
          </p:cNvPicPr>
          <p:nvPr>
            <p:ph type="body" sz="quarter" idx="10" hasCustomPrompt="1"/>
          </p:nvPr>
        </p:nvPicPr>
        <p:blipFill>
          <a:blip r:embed="rId2" cstate="print"/>
          <a:stretch>
            <a:fillRect/>
          </a:stretch>
        </p:blipFill>
        <p:spPr>
          <a:xfrm>
            <a:off x="1645920" y="914400"/>
            <a:ext cx="5486400" cy="3730752"/>
          </a:xfrm>
          <a:prstGeom prst="rect">
            <a:avLst/>
          </a:prstGeom>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55746"/>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Ablations to correct heart rhythm disorders (per million people), 2019</a:t>
            </a:r>
          </a:p>
        </p:txBody>
      </p:sp>
      <p:sp>
        <p:nvSpPr>
          <p:cNvPr id="3" name="Content Placeholder 2"/>
          <p:cNvSpPr>
            <a:spLocks noGrp="1"/>
          </p:cNvSpPr>
          <p:nvPr>
            <p:ph/>
          </p:nvPr>
        </p:nvSpPr>
        <p:spPr>
          <a:xfrm>
            <a:off x="457200" y="4754880"/>
            <a:ext cx="7315200" cy="457200"/>
          </a:xfrm>
        </p:spPr>
        <p:txBody>
          <a:bodyPr/>
          <a:lstStyle/>
          <a:p>
            <a:pPr marL="0" marR="0" algn="l">
              <a:lnSpc>
                <a:spcPct val="100000"/>
              </a:lnSpc>
              <a:spcBef>
                <a:spcPts val="0"/>
              </a:spcBef>
              <a:spcAft>
                <a:spcPts val="0"/>
              </a:spcAft>
              <a:buNone/>
            </a:pPr>
            <a:r>
              <a:rPr sz="700" b="0" i="0" u="none" cap="none">
                <a:solidFill>
                  <a:srgbClr val="000000">
                    <a:alpha val="100000"/>
                  </a:srgbClr>
                </a:solidFill>
                <a:latin typeface="Calibri (Headings)"/>
                <a:cs typeface="Calibri (Headings)"/>
                <a:sym typeface="Calibri (Headings)"/>
              </a:rPr>
              <a:t>Source: ESC survey.  Data not available: Albania, Algeria, Bulgaria, Cyprus, Denmark, Ireland, Israel, Kazakhstan, Kosovo, Lebanon, Libya, Moldova, Morocco, San Marino, Syria, Tunisia. </a:t>
            </a:r>
          </a:p>
        </p:txBody>
      </p:sp>
      <p:pic>
        <p:nvPicPr>
          <p:cNvPr id="4" name="Text Placeholder 3"/>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4028"/>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Ablations to correct heart rhythm disorders (per million people), 2019</a:t>
            </a:r>
          </a:p>
        </p:txBody>
      </p:sp>
      <p:sp>
        <p:nvSpPr>
          <p:cNvPr id="3" name="Content Placeholder 2"/>
          <p:cNvSpPr>
            <a:spLocks noGrp="1"/>
          </p:cNvSpPr>
          <p:nvPr>
            <p:ph/>
          </p:nvPr>
        </p:nvSpPr>
        <p:spPr>
          <a:xfrm>
            <a:off x="457200" y="4754880"/>
            <a:ext cx="7315200" cy="457200"/>
          </a:xfrm>
        </p:spPr>
        <p:txBody>
          <a:bodyPr/>
          <a:lstStyle/>
          <a:p>
            <a:pPr marL="0" marR="0" algn="l">
              <a:lnSpc>
                <a:spcPct val="100000"/>
              </a:lnSpc>
              <a:spcBef>
                <a:spcPts val="0"/>
              </a:spcBef>
              <a:spcAft>
                <a:spcPts val="0"/>
              </a:spcAft>
              <a:buNone/>
            </a:pPr>
            <a:r>
              <a:rPr sz="700" b="0" i="0" u="none" cap="none">
                <a:solidFill>
                  <a:srgbClr val="000000">
                    <a:alpha val="100000"/>
                  </a:srgbClr>
                </a:solidFill>
                <a:latin typeface="Calibri (Headings)"/>
                <a:cs typeface="Calibri (Headings)"/>
                <a:sym typeface="Calibri (Headings)"/>
              </a:rPr>
              <a:t>Source: ESC survey.  Data not available: Albania, Algeria, Bulgaria, Cyprus, Denmark, Ireland, Israel, Kazakhstan, Kosovo, Lebanon, Libya, Moldova, Morocco, San Marino, Syria, Tunisia. </a:t>
            </a:r>
          </a:p>
        </p:txBody>
      </p:sp>
      <p:pic>
        <p:nvPicPr>
          <p:cNvPr id="4" name="Text Placeholder 3"/>
          <p:cNvPicPr>
            <a:picLocks noGrp="1"/>
          </p:cNvPicPr>
          <p:nvPr>
            <p:ph type="body" sz="quarter" idx="10" hasCustomPrompt="1"/>
          </p:nvPr>
        </p:nvPicPr>
        <p:blipFill>
          <a:blip r:embed="rId2" cstate="print"/>
          <a:stretch>
            <a:fillRect/>
          </a:stretch>
        </p:blipFill>
        <p:spPr>
          <a:xfrm>
            <a:off x="1645920" y="914400"/>
            <a:ext cx="5486400" cy="3730752"/>
          </a:xfrm>
          <a:prstGeom prst="rect">
            <a:avLst/>
          </a:prstGeom>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507206" y="34290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Percutaneous mitral valve interventions (per million people), 2019</a:t>
            </a:r>
          </a:p>
        </p:txBody>
      </p:sp>
      <p:sp>
        <p:nvSpPr>
          <p:cNvPr id="3" name="Content Placeholder 2"/>
          <p:cNvSpPr>
            <a:spLocks noGrp="1"/>
          </p:cNvSpPr>
          <p:nvPr>
            <p:ph/>
          </p:nvPr>
        </p:nvSpPr>
        <p:spPr>
          <a:xfrm>
            <a:off x="457200" y="4754880"/>
            <a:ext cx="7315200" cy="457200"/>
          </a:xfrm>
        </p:spPr>
        <p:txBody>
          <a:bodyPr/>
          <a:lstStyle/>
          <a:p>
            <a:pPr marL="0" marR="0" algn="l">
              <a:lnSpc>
                <a:spcPct val="100000"/>
              </a:lnSpc>
              <a:spcBef>
                <a:spcPts val="0"/>
              </a:spcBef>
              <a:spcAft>
                <a:spcPts val="0"/>
              </a:spcAft>
              <a:buNone/>
            </a:pPr>
            <a:r>
              <a:rPr sz="700" b="0" i="0" u="none" cap="none">
                <a:solidFill>
                  <a:srgbClr val="000000">
                    <a:alpha val="100000"/>
                  </a:srgbClr>
                </a:solidFill>
                <a:latin typeface="Calibri (Headings)"/>
                <a:cs typeface="Calibri (Headings)"/>
                <a:sym typeface="Calibri (Headings)"/>
              </a:rPr>
              <a:t>Source: ESC survey.  Data not available: Albania, Algeria, Armenia, Azerbaijan, Belarus, Bosnia and Herzegovina, Bulgaria, Croatia, Cyprus, Georgia, Hungary, Ireland, Israel, Kazakhstan, Kyrgyzstan, Lebanon, Libya, Moldova, Morocco, North Macedonia, Norway, Russia, San Marino, Sweden, Syria, Tunisia, Turkey, Ukraine. Resource not available: Estonia, Iceland, Kosovo, Montenegro, Serbia.</a:t>
            </a:r>
          </a:p>
        </p:txBody>
      </p:sp>
      <p:pic>
        <p:nvPicPr>
          <p:cNvPr id="4" name="Text Placeholder 3"/>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392907" y="34290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Percutaneous tricuspid valve interventions (per million people), 2019</a:t>
            </a:r>
          </a:p>
        </p:txBody>
      </p:sp>
      <p:sp>
        <p:nvSpPr>
          <p:cNvPr id="3" name="Content Placeholder 2"/>
          <p:cNvSpPr>
            <a:spLocks noGrp="1"/>
          </p:cNvSpPr>
          <p:nvPr>
            <p:ph/>
          </p:nvPr>
        </p:nvSpPr>
        <p:spPr>
          <a:xfrm>
            <a:off x="457200" y="4754880"/>
            <a:ext cx="7315200" cy="457200"/>
          </a:xfrm>
        </p:spPr>
        <p:txBody>
          <a:bodyPr/>
          <a:lstStyle/>
          <a:p>
            <a:pPr marL="0" marR="0" algn="l">
              <a:lnSpc>
                <a:spcPct val="100000"/>
              </a:lnSpc>
              <a:spcBef>
                <a:spcPts val="0"/>
              </a:spcBef>
              <a:spcAft>
                <a:spcPts val="0"/>
              </a:spcAft>
              <a:buNone/>
            </a:pPr>
            <a:r>
              <a:rPr sz="700" b="0" i="0" u="none" cap="none">
                <a:solidFill>
                  <a:srgbClr val="000000">
                    <a:alpha val="100000"/>
                  </a:srgbClr>
                </a:solidFill>
                <a:latin typeface="Calibri (Headings)"/>
                <a:cs typeface="Calibri (Headings)"/>
                <a:sym typeface="Calibri (Headings)"/>
              </a:rPr>
              <a:t>Source: ESC survey.  Data not available: Albania, Algeria, Armenia, Azerbaijan, Belarus, Belgium, Bosnia and Herzegovina, Bulgaria, Croatia, Cyprus, Egypt, Estonia, Finland, France, Georgia, Greece, Hungary, Iceland, Ireland, Israel, Italy, Kazakhstan, Kyrgyzstan, Lebanon, Libya, Malta, Moldova, Morocco, North Macedonia, Norway, Romania, Russia, San Marino, Slovakia, Sweden, Syria, Tunisia, Turkey, Ukraine, Uzbekistan. Resource not available: Kosovo, Luxembourg, Montenegro, Serbia, Slovenia.</a:t>
            </a:r>
          </a:p>
        </p:txBody>
      </p:sp>
      <p:pic>
        <p:nvPicPr>
          <p:cNvPr id="4" name="Text Placeholder 3"/>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199" y="227171"/>
            <a:ext cx="7179469"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Surgical aortic valve interventions (repairs and replacements) (per million people), 2019</a:t>
            </a:r>
          </a:p>
        </p:txBody>
      </p:sp>
      <p:sp>
        <p:nvSpPr>
          <p:cNvPr id="3" name="Content Placeholder 2"/>
          <p:cNvSpPr>
            <a:spLocks noGrp="1"/>
          </p:cNvSpPr>
          <p:nvPr>
            <p:ph/>
          </p:nvPr>
        </p:nvSpPr>
        <p:spPr>
          <a:xfrm>
            <a:off x="457200" y="4754880"/>
            <a:ext cx="7315200" cy="457200"/>
          </a:xfrm>
        </p:spPr>
        <p:txBody>
          <a:bodyPr/>
          <a:lstStyle/>
          <a:p>
            <a:pPr marL="0" marR="0" algn="l">
              <a:lnSpc>
                <a:spcPct val="100000"/>
              </a:lnSpc>
              <a:spcBef>
                <a:spcPts val="0"/>
              </a:spcBef>
              <a:spcAft>
                <a:spcPts val="0"/>
              </a:spcAft>
              <a:buNone/>
            </a:pPr>
            <a:r>
              <a:rPr sz="700" b="0" i="0" u="none" cap="none">
                <a:solidFill>
                  <a:srgbClr val="000000">
                    <a:alpha val="100000"/>
                  </a:srgbClr>
                </a:solidFill>
                <a:latin typeface="Calibri (Headings)"/>
                <a:cs typeface="Calibri (Headings)"/>
                <a:sym typeface="Calibri (Headings)"/>
              </a:rPr>
              <a:t>Source: ESC survey.  Data not available: Albania, Algeria, Belarus, Bulgaria, Cyprus, Ireland, Israel, Italy, Kazakhstan, Lebanon, Libya, Morocco, Russia, San Marino, Slovenia, Syria, Tunisia, Turkey, Ukraine. </a:t>
            </a:r>
          </a:p>
        </p:txBody>
      </p:sp>
      <p:pic>
        <p:nvPicPr>
          <p:cNvPr id="4" name="Text Placeholder 3"/>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4028"/>
            <a:ext cx="73152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Surgical aortic valve interventions (repairs and replacements) (per million people), 2019</a:t>
            </a:r>
          </a:p>
        </p:txBody>
      </p:sp>
      <p:sp>
        <p:nvSpPr>
          <p:cNvPr id="3" name="Content Placeholder 2"/>
          <p:cNvSpPr>
            <a:spLocks noGrp="1"/>
          </p:cNvSpPr>
          <p:nvPr>
            <p:ph/>
          </p:nvPr>
        </p:nvSpPr>
        <p:spPr>
          <a:xfrm>
            <a:off x="457200" y="4754880"/>
            <a:ext cx="7315200" cy="457200"/>
          </a:xfrm>
        </p:spPr>
        <p:txBody>
          <a:bodyPr/>
          <a:lstStyle/>
          <a:p>
            <a:pPr marL="0" marR="0" algn="l">
              <a:lnSpc>
                <a:spcPct val="100000"/>
              </a:lnSpc>
              <a:spcBef>
                <a:spcPts val="0"/>
              </a:spcBef>
              <a:spcAft>
                <a:spcPts val="0"/>
              </a:spcAft>
              <a:buNone/>
            </a:pPr>
            <a:r>
              <a:rPr sz="700" b="0" i="0" u="none" cap="none">
                <a:solidFill>
                  <a:srgbClr val="000000">
                    <a:alpha val="100000"/>
                  </a:srgbClr>
                </a:solidFill>
                <a:latin typeface="Calibri (Headings)"/>
                <a:cs typeface="Calibri (Headings)"/>
                <a:sym typeface="Calibri (Headings)"/>
              </a:rPr>
              <a:t>Source: ESC survey.  Data not available: Albania, Algeria, Belarus, Bulgaria, Cyprus, Ireland, Israel, Italy, Kazakhstan, Lebanon, Libya, Morocco, Russia, San Marino, Slovenia, Syria, Tunisia, Turkey, Ukraine. </a:t>
            </a:r>
          </a:p>
        </p:txBody>
      </p:sp>
      <p:pic>
        <p:nvPicPr>
          <p:cNvPr id="4" name="Text Placeholder 3"/>
          <p:cNvPicPr>
            <a:picLocks noGrp="1"/>
          </p:cNvPicPr>
          <p:nvPr>
            <p:ph type="body" sz="quarter" idx="10" hasCustomPrompt="1"/>
          </p:nvPr>
        </p:nvPicPr>
        <p:blipFill>
          <a:blip r:embed="rId2" cstate="print"/>
          <a:stretch>
            <a:fillRect/>
          </a:stretch>
        </p:blipFill>
        <p:spPr>
          <a:xfrm>
            <a:off x="1645920" y="914400"/>
            <a:ext cx="5486400" cy="3730752"/>
          </a:xfrm>
          <a:prstGeom prst="rect">
            <a:avLst/>
          </a:prstGeom>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84321"/>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Percutaneous aortic valve implantation   (TAVI) (per million people), 2019</a:t>
            </a:r>
          </a:p>
        </p:txBody>
      </p:sp>
      <p:sp>
        <p:nvSpPr>
          <p:cNvPr id="3" name="Content Placeholder 2"/>
          <p:cNvSpPr>
            <a:spLocks noGrp="1"/>
          </p:cNvSpPr>
          <p:nvPr>
            <p:ph/>
          </p:nvPr>
        </p:nvSpPr>
        <p:spPr>
          <a:xfrm>
            <a:off x="457200" y="4754880"/>
            <a:ext cx="7315200" cy="457200"/>
          </a:xfrm>
        </p:spPr>
        <p:txBody>
          <a:bodyPr/>
          <a:lstStyle/>
          <a:p>
            <a:pPr marL="0" marR="0" algn="l">
              <a:lnSpc>
                <a:spcPct val="100000"/>
              </a:lnSpc>
              <a:spcBef>
                <a:spcPts val="0"/>
              </a:spcBef>
              <a:spcAft>
                <a:spcPts val="0"/>
              </a:spcAft>
              <a:buNone/>
            </a:pPr>
            <a:r>
              <a:rPr sz="700" b="0" i="0" u="none" cap="none">
                <a:solidFill>
                  <a:srgbClr val="000000">
                    <a:alpha val="100000"/>
                  </a:srgbClr>
                </a:solidFill>
                <a:latin typeface="Calibri (Headings)"/>
                <a:cs typeface="Calibri (Headings)"/>
                <a:sym typeface="Calibri (Headings)"/>
              </a:rPr>
              <a:t>Source: ESC survey.  Data not available: Albania, Algeria, Bulgaria, Cyprus, Hungary, Ireland, Israel, Kazakhstan, Lebanon, Libya, Lithuania, Morocco, Russia, San Marino, Syria, Tunisia, Turkey, Ukraine. Resource not available: Georgia, Kosovo, Kyrgyzstan.</a:t>
            </a:r>
          </a:p>
        </p:txBody>
      </p:sp>
      <p:pic>
        <p:nvPicPr>
          <p:cNvPr id="4" name="Text Placeholder 3"/>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4028"/>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Percutaneous aortic valve implantation   (TAVI) (per million people), 2019</a:t>
            </a:r>
          </a:p>
        </p:txBody>
      </p:sp>
      <p:sp>
        <p:nvSpPr>
          <p:cNvPr id="3" name="Content Placeholder 2"/>
          <p:cNvSpPr>
            <a:spLocks noGrp="1"/>
          </p:cNvSpPr>
          <p:nvPr>
            <p:ph/>
          </p:nvPr>
        </p:nvSpPr>
        <p:spPr>
          <a:xfrm>
            <a:off x="457200" y="4754880"/>
            <a:ext cx="7315200" cy="457200"/>
          </a:xfrm>
        </p:spPr>
        <p:txBody>
          <a:bodyPr/>
          <a:lstStyle/>
          <a:p>
            <a:pPr marL="0" marR="0" algn="l">
              <a:lnSpc>
                <a:spcPct val="100000"/>
              </a:lnSpc>
              <a:spcBef>
                <a:spcPts val="0"/>
              </a:spcBef>
              <a:spcAft>
                <a:spcPts val="0"/>
              </a:spcAft>
              <a:buNone/>
            </a:pPr>
            <a:r>
              <a:rPr sz="700" b="0" i="0" u="none" cap="none">
                <a:solidFill>
                  <a:srgbClr val="000000">
                    <a:alpha val="100000"/>
                  </a:srgbClr>
                </a:solidFill>
                <a:latin typeface="Calibri (Headings)"/>
                <a:cs typeface="Calibri (Headings)"/>
                <a:sym typeface="Calibri (Headings)"/>
              </a:rPr>
              <a:t>Source: ESC survey.  Data not available: Albania, Algeria, Bulgaria, Cyprus, Hungary, Ireland, Israel, Kazakhstan, Lebanon, Libya, Lithuania, Morocco, Russia, San Marino, Syria, Tunisia, Turkey, Ukraine. Resource not available: Georgia, Kosovo, Kyrgyzstan.</a:t>
            </a:r>
          </a:p>
        </p:txBody>
      </p:sp>
      <p:pic>
        <p:nvPicPr>
          <p:cNvPr id="4" name="Text Placeholder 3"/>
          <p:cNvPicPr>
            <a:picLocks noGrp="1"/>
          </p:cNvPicPr>
          <p:nvPr>
            <p:ph type="body" sz="quarter" idx="10" hasCustomPrompt="1"/>
          </p:nvPr>
        </p:nvPicPr>
        <p:blipFill>
          <a:blip r:embed="rId2" cstate="print"/>
          <a:stretch>
            <a:fillRect/>
          </a:stretch>
        </p:blipFill>
        <p:spPr>
          <a:xfrm>
            <a:off x="1645920" y="914400"/>
            <a:ext cx="5486400" cy="373075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5540"/>
            <a:ext cx="6858000" cy="274320"/>
          </a:xfrm>
        </p:spPr>
        <p:txBody>
          <a:bodyPr/>
          <a:lstStyle/>
          <a:p>
            <a:pPr marL="0" marR="0" algn="l">
              <a:lnSpc>
                <a:spcPct val="100000"/>
              </a:lnSpc>
              <a:spcBef>
                <a:spcPts val="0"/>
              </a:spcBef>
              <a:spcAft>
                <a:spcPts val="0"/>
              </a:spcAft>
              <a:buNone/>
            </a:pPr>
            <a:r>
              <a:rPr lang="en-US" sz="1600" b="1" i="0" u="none" cap="none">
                <a:solidFill>
                  <a:srgbClr val="000000">
                    <a:alpha val="100000"/>
                  </a:srgbClr>
                </a:solidFill>
                <a:latin typeface="Calibri (Headings)"/>
                <a:cs typeface="Calibri (Headings)"/>
                <a:sym typeface="Calibri (Headings)"/>
              </a:rPr>
              <a:t>Unemployment, male (% of male labor force) (modeled ILO estimate),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6" name="TextBox 5">
            <a:extLst>
              <a:ext uri="{FF2B5EF4-FFF2-40B4-BE49-F238E27FC236}">
                <a16:creationId xmlns:a16="http://schemas.microsoft.com/office/drawing/2014/main" id="{5B8E0047-8617-D8FB-5D9E-D8F56E7560D1}"/>
              </a:ext>
            </a:extLst>
          </p:cNvPr>
          <p:cNvSpPr txBox="1"/>
          <p:nvPr/>
        </p:nvSpPr>
        <p:spPr>
          <a:xfrm>
            <a:off x="500270" y="4687128"/>
            <a:ext cx="7364895"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World Bank. Data not available: Kosovo, San Marino</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34315"/>
            <a:ext cx="7036594"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Percutaneous procedures for congenital heart disease (per million people), 2019</a:t>
            </a:r>
          </a:p>
        </p:txBody>
      </p:sp>
      <p:sp>
        <p:nvSpPr>
          <p:cNvPr id="3" name="Content Placeholder 2"/>
          <p:cNvSpPr>
            <a:spLocks noGrp="1"/>
          </p:cNvSpPr>
          <p:nvPr>
            <p:ph/>
          </p:nvPr>
        </p:nvSpPr>
        <p:spPr>
          <a:xfrm>
            <a:off x="457200" y="4754880"/>
            <a:ext cx="7315200" cy="457200"/>
          </a:xfrm>
        </p:spPr>
        <p:txBody>
          <a:bodyPr/>
          <a:lstStyle/>
          <a:p>
            <a:pPr marL="0" marR="0" algn="l">
              <a:lnSpc>
                <a:spcPct val="100000"/>
              </a:lnSpc>
              <a:spcBef>
                <a:spcPts val="0"/>
              </a:spcBef>
              <a:spcAft>
                <a:spcPts val="0"/>
              </a:spcAft>
              <a:buNone/>
            </a:pPr>
            <a:r>
              <a:rPr sz="700" b="0" i="0" u="none" cap="none">
                <a:solidFill>
                  <a:srgbClr val="000000">
                    <a:alpha val="100000"/>
                  </a:srgbClr>
                </a:solidFill>
                <a:latin typeface="Calibri (Headings)"/>
                <a:cs typeface="Calibri (Headings)"/>
                <a:sym typeface="Calibri (Headings)"/>
              </a:rPr>
              <a:t>Source: ESC survey.  Data not available: Albania, Algeria, Belarus, Croatia, Cyprus, Denmark, Germany, Ireland, Kazakhstan, Lebanon, Libya, Morocco, Norway, Russia, San Marino, Switzerland, Syria, Tunisia, Turkey, Ukraine. Resource not available: Kosovo.</a:t>
            </a:r>
          </a:p>
        </p:txBody>
      </p:sp>
      <p:pic>
        <p:nvPicPr>
          <p:cNvPr id="4" name="Text Placeholder 3"/>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199" y="224028"/>
            <a:ext cx="7058025"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Percutaneous procedures for congenital heart disease (per million people), 2019</a:t>
            </a:r>
          </a:p>
        </p:txBody>
      </p:sp>
      <p:sp>
        <p:nvSpPr>
          <p:cNvPr id="3" name="Content Placeholder 2"/>
          <p:cNvSpPr>
            <a:spLocks noGrp="1"/>
          </p:cNvSpPr>
          <p:nvPr>
            <p:ph/>
          </p:nvPr>
        </p:nvSpPr>
        <p:spPr>
          <a:xfrm>
            <a:off x="457200" y="4754880"/>
            <a:ext cx="7315200" cy="457200"/>
          </a:xfrm>
        </p:spPr>
        <p:txBody>
          <a:bodyPr/>
          <a:lstStyle/>
          <a:p>
            <a:pPr marL="0" marR="0" algn="l">
              <a:lnSpc>
                <a:spcPct val="100000"/>
              </a:lnSpc>
              <a:spcBef>
                <a:spcPts val="0"/>
              </a:spcBef>
              <a:spcAft>
                <a:spcPts val="0"/>
              </a:spcAft>
              <a:buNone/>
            </a:pPr>
            <a:r>
              <a:rPr sz="700" b="0" i="0" u="none" cap="none">
                <a:solidFill>
                  <a:srgbClr val="000000">
                    <a:alpha val="100000"/>
                  </a:srgbClr>
                </a:solidFill>
                <a:latin typeface="Calibri (Headings)"/>
                <a:cs typeface="Calibri (Headings)"/>
                <a:sym typeface="Calibri (Headings)"/>
              </a:rPr>
              <a:t>Source: ESC survey.  Data not available: Albania, Algeria, Belarus, Croatia, Cyprus, Denmark, Germany, Ireland, Kazakhstan, Lebanon, Libya, Morocco, Norway, Russia, San Marino, Switzerland, Syria, Tunisia, Turkey, Ukraine. Resource not available: Kosovo.</a:t>
            </a:r>
          </a:p>
        </p:txBody>
      </p:sp>
      <p:pic>
        <p:nvPicPr>
          <p:cNvPr id="4" name="Text Placeholder 3"/>
          <p:cNvPicPr>
            <a:picLocks noGrp="1"/>
          </p:cNvPicPr>
          <p:nvPr>
            <p:ph type="body" sz="quarter" idx="10" hasCustomPrompt="1"/>
          </p:nvPr>
        </p:nvPicPr>
        <p:blipFill>
          <a:blip r:embed="rId2" cstate="print"/>
          <a:stretch>
            <a:fillRect/>
          </a:stretch>
        </p:blipFill>
        <p:spPr>
          <a:xfrm>
            <a:off x="1645920" y="914400"/>
            <a:ext cx="5486400" cy="3730752"/>
          </a:xfrm>
          <a:prstGeom prst="rect">
            <a:avLst/>
          </a:prstGeom>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862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Surgical interventions in congenital heart disease (per million people), 2019</a:t>
            </a:r>
          </a:p>
        </p:txBody>
      </p:sp>
      <p:sp>
        <p:nvSpPr>
          <p:cNvPr id="3" name="Content Placeholder 2"/>
          <p:cNvSpPr>
            <a:spLocks noGrp="1"/>
          </p:cNvSpPr>
          <p:nvPr>
            <p:ph/>
          </p:nvPr>
        </p:nvSpPr>
        <p:spPr>
          <a:xfrm>
            <a:off x="457200" y="4754880"/>
            <a:ext cx="7315200" cy="457200"/>
          </a:xfrm>
        </p:spPr>
        <p:txBody>
          <a:bodyPr/>
          <a:lstStyle/>
          <a:p>
            <a:pPr marL="0" marR="0" algn="l">
              <a:lnSpc>
                <a:spcPct val="100000"/>
              </a:lnSpc>
              <a:spcBef>
                <a:spcPts val="0"/>
              </a:spcBef>
              <a:spcAft>
                <a:spcPts val="0"/>
              </a:spcAft>
              <a:buNone/>
            </a:pPr>
            <a:r>
              <a:rPr sz="700" b="0" i="0" u="none" cap="none">
                <a:solidFill>
                  <a:srgbClr val="000000">
                    <a:alpha val="100000"/>
                  </a:srgbClr>
                </a:solidFill>
                <a:latin typeface="Calibri (Headings)"/>
                <a:cs typeface="Calibri (Headings)"/>
                <a:sym typeface="Calibri (Headings)"/>
              </a:rPr>
              <a:t>Source: ESC survey.  Data not available: Albania, Algeria, Belarus, Bulgaria, Cyprus, Denmark, Finland, Iceland, Ireland, Israel, Italy, Kazakhstan, Lebanon, Libya, Morocco, San Marino, Sweden, Syria, Tunisia, Turkey, Ukraine. Resource not available: Kosovo.</a:t>
            </a:r>
          </a:p>
        </p:txBody>
      </p:sp>
      <p:pic>
        <p:nvPicPr>
          <p:cNvPr id="4" name="Text Placeholder 3"/>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178"/>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Surgical interventions in congenital heart disease (per million people), 2019</a:t>
            </a:r>
          </a:p>
        </p:txBody>
      </p:sp>
      <p:sp>
        <p:nvSpPr>
          <p:cNvPr id="3" name="Content Placeholder 2"/>
          <p:cNvSpPr>
            <a:spLocks noGrp="1"/>
          </p:cNvSpPr>
          <p:nvPr>
            <p:ph/>
          </p:nvPr>
        </p:nvSpPr>
        <p:spPr>
          <a:xfrm>
            <a:off x="457200" y="4754880"/>
            <a:ext cx="7315200" cy="457200"/>
          </a:xfrm>
        </p:spPr>
        <p:txBody>
          <a:bodyPr/>
          <a:lstStyle/>
          <a:p>
            <a:pPr marL="0" marR="0" algn="l">
              <a:lnSpc>
                <a:spcPct val="100000"/>
              </a:lnSpc>
              <a:spcBef>
                <a:spcPts val="0"/>
              </a:spcBef>
              <a:spcAft>
                <a:spcPts val="0"/>
              </a:spcAft>
              <a:buNone/>
            </a:pPr>
            <a:r>
              <a:rPr sz="700" b="0" i="0" u="none" cap="none">
                <a:solidFill>
                  <a:srgbClr val="000000">
                    <a:alpha val="100000"/>
                  </a:srgbClr>
                </a:solidFill>
                <a:latin typeface="Calibri (Headings)"/>
                <a:cs typeface="Calibri (Headings)"/>
                <a:sym typeface="Calibri (Headings)"/>
              </a:rPr>
              <a:t>Source: ESC survey.  Data not available: Albania, Algeria, Belarus, Bulgaria, Cyprus, Denmark, Finland, Iceland, Ireland, Israel, Italy, Kazakhstan, Lebanon, Libya, Morocco, San Marino, Sweden, Syria, Tunisia, Turkey, Ukraine. Resource not available: Kosovo.</a:t>
            </a:r>
          </a:p>
        </p:txBody>
      </p:sp>
      <p:pic>
        <p:nvPicPr>
          <p:cNvPr id="4" name="Text Placeholder 3"/>
          <p:cNvPicPr>
            <a:picLocks noGrp="1"/>
          </p:cNvPicPr>
          <p:nvPr>
            <p:ph type="body" sz="quarter" idx="10" hasCustomPrompt="1"/>
          </p:nvPr>
        </p:nvPicPr>
        <p:blipFill>
          <a:blip r:embed="rId2" cstate="print"/>
          <a:stretch>
            <a:fillRect/>
          </a:stretch>
        </p:blipFill>
        <p:spPr>
          <a:xfrm>
            <a:off x="1645920" y="914400"/>
            <a:ext cx="5486400" cy="3730752"/>
          </a:xfrm>
          <a:prstGeom prst="rect">
            <a:avLst/>
          </a:prstGeom>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4290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Left, right and both ventricular assist device implantations (per million people), 2019</a:t>
            </a:r>
          </a:p>
        </p:txBody>
      </p:sp>
      <p:sp>
        <p:nvSpPr>
          <p:cNvPr id="3" name="Content Placeholder 2"/>
          <p:cNvSpPr>
            <a:spLocks noGrp="1"/>
          </p:cNvSpPr>
          <p:nvPr>
            <p:ph/>
          </p:nvPr>
        </p:nvSpPr>
        <p:spPr>
          <a:xfrm>
            <a:off x="457200" y="4754880"/>
            <a:ext cx="7315200" cy="457200"/>
          </a:xfrm>
        </p:spPr>
        <p:txBody>
          <a:bodyPr/>
          <a:lstStyle/>
          <a:p>
            <a:pPr marL="0" marR="0" algn="l">
              <a:lnSpc>
                <a:spcPct val="100000"/>
              </a:lnSpc>
              <a:spcBef>
                <a:spcPts val="0"/>
              </a:spcBef>
              <a:spcAft>
                <a:spcPts val="0"/>
              </a:spcAft>
              <a:buNone/>
            </a:pPr>
            <a:r>
              <a:rPr sz="700" b="0" i="0" u="none" cap="none">
                <a:solidFill>
                  <a:srgbClr val="000000">
                    <a:alpha val="100000"/>
                  </a:srgbClr>
                </a:solidFill>
                <a:latin typeface="Calibri (Headings)"/>
                <a:cs typeface="Calibri (Headings)"/>
                <a:sym typeface="Calibri (Headings)"/>
              </a:rPr>
              <a:t>Source: ESC survey.  Data not available: Albania, Algeria, Armenia, Azerbaijan, Bulgaria, Cyprus, Denmark, Iceland, Ireland, Israel, Italy, Kazakhstan, Kyrgyzstan, Lebanon, Libya, Malta, Moldova, Morocco, Russia, San Marino, Switzerland, Syria, Tunisia, Turkey, Ukraine, Uzbekistan. Resource not available: Georgia, Kosovo, Montenegro.</a:t>
            </a:r>
          </a:p>
        </p:txBody>
      </p:sp>
      <p:pic>
        <p:nvPicPr>
          <p:cNvPr id="4" name="Text Placeholder 3"/>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4028"/>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Left, right and both ventricular assist device implantations (per million people), 2019</a:t>
            </a:r>
          </a:p>
        </p:txBody>
      </p:sp>
      <p:sp>
        <p:nvSpPr>
          <p:cNvPr id="3" name="Content Placeholder 2"/>
          <p:cNvSpPr>
            <a:spLocks noGrp="1"/>
          </p:cNvSpPr>
          <p:nvPr>
            <p:ph/>
          </p:nvPr>
        </p:nvSpPr>
        <p:spPr>
          <a:xfrm>
            <a:off x="457200" y="4754880"/>
            <a:ext cx="7315200" cy="457200"/>
          </a:xfrm>
        </p:spPr>
        <p:txBody>
          <a:bodyPr/>
          <a:lstStyle/>
          <a:p>
            <a:pPr marL="0" marR="0" algn="l">
              <a:lnSpc>
                <a:spcPct val="100000"/>
              </a:lnSpc>
              <a:spcBef>
                <a:spcPts val="0"/>
              </a:spcBef>
              <a:spcAft>
                <a:spcPts val="0"/>
              </a:spcAft>
              <a:buNone/>
            </a:pPr>
            <a:r>
              <a:rPr sz="700" b="0" i="0" u="none" cap="none">
                <a:solidFill>
                  <a:srgbClr val="000000">
                    <a:alpha val="100000"/>
                  </a:srgbClr>
                </a:solidFill>
                <a:latin typeface="Calibri (Headings)"/>
                <a:cs typeface="Calibri (Headings)"/>
                <a:sym typeface="Calibri (Headings)"/>
              </a:rPr>
              <a:t>Source: ESC survey.  Data not available: Albania, Algeria, Armenia, Azerbaijan, Bulgaria, Cyprus, Denmark, Iceland, Ireland, Israel, Italy, Kazakhstan, Kyrgyzstan, Lebanon, Libya, Malta, Moldova, Morocco, Russia, San Marino, Switzerland, Syria, Tunisia, Turkey, Ukraine, Uzbekistan. Resource not available: Georgia, Kosovo, Montenegro.</a:t>
            </a:r>
          </a:p>
        </p:txBody>
      </p:sp>
      <p:pic>
        <p:nvPicPr>
          <p:cNvPr id="4" name="Text Placeholder 3"/>
          <p:cNvPicPr>
            <a:picLocks noGrp="1"/>
          </p:cNvPicPr>
          <p:nvPr>
            <p:ph type="body" sz="quarter" idx="10" hasCustomPrompt="1"/>
          </p:nvPr>
        </p:nvPicPr>
        <p:blipFill>
          <a:blip r:embed="rId2" cstate="print"/>
          <a:stretch>
            <a:fillRect/>
          </a:stretch>
        </p:blipFill>
        <p:spPr>
          <a:xfrm>
            <a:off x="1645920" y="914400"/>
            <a:ext cx="5486400" cy="3730752"/>
          </a:xfrm>
          <a:prstGeom prst="rect">
            <a:avLst/>
          </a:prstGeom>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0033"/>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Heart transplantations (per million people), 2019</a:t>
            </a:r>
          </a:p>
        </p:txBody>
      </p:sp>
      <p:sp>
        <p:nvSpPr>
          <p:cNvPr id="3" name="Content Placeholder 2"/>
          <p:cNvSpPr>
            <a:spLocks noGrp="1"/>
          </p:cNvSpPr>
          <p:nvPr>
            <p:ph/>
          </p:nvPr>
        </p:nvSpPr>
        <p:spPr>
          <a:xfrm>
            <a:off x="457200" y="4754880"/>
            <a:ext cx="7315200" cy="457200"/>
          </a:xfrm>
        </p:spPr>
        <p:txBody>
          <a:bodyPr/>
          <a:lstStyle/>
          <a:p>
            <a:pPr marL="0" marR="0" algn="l">
              <a:lnSpc>
                <a:spcPct val="100000"/>
              </a:lnSpc>
              <a:spcBef>
                <a:spcPts val="0"/>
              </a:spcBef>
              <a:spcAft>
                <a:spcPts val="0"/>
              </a:spcAft>
              <a:buNone/>
            </a:pPr>
            <a:r>
              <a:rPr sz="700" b="0" i="0" u="none" cap="none">
                <a:solidFill>
                  <a:srgbClr val="000000">
                    <a:alpha val="100000"/>
                  </a:srgbClr>
                </a:solidFill>
                <a:latin typeface="Calibri (Headings)"/>
                <a:cs typeface="Calibri (Headings)"/>
                <a:sym typeface="Calibri (Headings)"/>
              </a:rPr>
              <a:t>Source: ESC survey.  Data not available: Albania, Algeria, Armenia, Azerbaijan, Bosnia and Herzegovina, Bulgaria, Cyprus, Denmark, Egypt, Georgia, Iceland, Israel, Kazakhstan, Kyrgyzstan, Lebanon, Libya, Lithuania, Moldova, Morocco, Russia, San Marino, Slovenia, Syria, Tunisia, Turkey, Ukraine, Uzbekistan. Resource not available: Estonia, Kosovo, Latvia, Luxembourg, Montenegro.</a:t>
            </a:r>
          </a:p>
        </p:txBody>
      </p:sp>
      <p:pic>
        <p:nvPicPr>
          <p:cNvPr id="4" name="Text Placeholder 3"/>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4028"/>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Heart transplantations (per million people), 2019</a:t>
            </a:r>
          </a:p>
        </p:txBody>
      </p:sp>
      <p:sp>
        <p:nvSpPr>
          <p:cNvPr id="3" name="Content Placeholder 2"/>
          <p:cNvSpPr>
            <a:spLocks noGrp="1"/>
          </p:cNvSpPr>
          <p:nvPr>
            <p:ph/>
          </p:nvPr>
        </p:nvSpPr>
        <p:spPr>
          <a:xfrm>
            <a:off x="457200" y="4754880"/>
            <a:ext cx="7315200" cy="457200"/>
          </a:xfrm>
        </p:spPr>
        <p:txBody>
          <a:bodyPr/>
          <a:lstStyle/>
          <a:p>
            <a:pPr marL="0" marR="0" algn="l">
              <a:lnSpc>
                <a:spcPct val="100000"/>
              </a:lnSpc>
              <a:spcBef>
                <a:spcPts val="0"/>
              </a:spcBef>
              <a:spcAft>
                <a:spcPts val="0"/>
              </a:spcAft>
              <a:buNone/>
            </a:pPr>
            <a:r>
              <a:rPr sz="700" b="0" i="0" u="none" cap="none">
                <a:solidFill>
                  <a:srgbClr val="000000">
                    <a:alpha val="100000"/>
                  </a:srgbClr>
                </a:solidFill>
                <a:latin typeface="Calibri (Headings)"/>
                <a:cs typeface="Calibri (Headings)"/>
                <a:sym typeface="Calibri (Headings)"/>
              </a:rPr>
              <a:t>Source: ESC survey.  Data not available: Albania, Algeria, Armenia, Azerbaijan, Bosnia and Herzegovina, Bulgaria, Cyprus, Denmark, Egypt, Georgia, Iceland, Israel, Kazakhstan, Kyrgyzstan, Lebanon, Libya, Lithuania, Moldova, Morocco, Russia, San Marino, Slovenia, Syria, Tunisia, Turkey, Ukraine, Uzbekistan. Resource not available: Estonia, Kosovo, Latvia, Luxembourg, Montenegro.</a:t>
            </a:r>
          </a:p>
        </p:txBody>
      </p:sp>
      <p:pic>
        <p:nvPicPr>
          <p:cNvPr id="4" name="Text Placeholder 3"/>
          <p:cNvPicPr>
            <a:picLocks noGrp="1"/>
          </p:cNvPicPr>
          <p:nvPr>
            <p:ph type="body" sz="quarter" idx="10" hasCustomPrompt="1"/>
          </p:nvPr>
        </p:nvPicPr>
        <p:blipFill>
          <a:blip r:embed="rId2" cstate="print"/>
          <a:stretch>
            <a:fillRect/>
          </a:stretch>
        </p:blipFill>
        <p:spPr>
          <a:xfrm>
            <a:off x="1645920" y="914400"/>
            <a:ext cx="5486400" cy="3730752"/>
          </a:xfrm>
          <a:prstGeom prst="rect">
            <a:avLst/>
          </a:prstGeom>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194435" y="1657350"/>
            <a:ext cx="6400800" cy="914400"/>
          </a:xfrm>
        </p:spPr>
        <p:txBody>
          <a:bodyPr/>
          <a:lstStyle/>
          <a:p>
            <a:pPr marL="0" marR="0" algn="l">
              <a:lnSpc>
                <a:spcPct val="100000"/>
              </a:lnSpc>
              <a:spcBef>
                <a:spcPts val="0"/>
              </a:spcBef>
              <a:spcAft>
                <a:spcPts val="0"/>
              </a:spcAft>
              <a:buNone/>
            </a:pPr>
            <a:r>
              <a:rPr lang="en-US" sz="4600" b="1" i="0" u="none" cap="none">
                <a:solidFill>
                  <a:schemeClr val="accent1"/>
                </a:solidFill>
                <a:latin typeface="Calibri (Headings)"/>
                <a:cs typeface="Calibri (Headings)"/>
                <a:sym typeface="Calibri (Headings)"/>
              </a:rPr>
              <a:t>Cardiac Capital Resources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Hospitals with dedicated coronary care units (per million people), 2021</a:t>
            </a:r>
          </a:p>
        </p:txBody>
      </p:sp>
      <p:sp>
        <p:nvSpPr>
          <p:cNvPr id="3" name="Content Placeholder 2"/>
          <p:cNvSpPr>
            <a:spLocks noGrp="1"/>
          </p:cNvSpPr>
          <p:nvPr>
            <p:ph/>
          </p:nvPr>
        </p:nvSpPr>
        <p:spPr>
          <a:xfrm>
            <a:off x="457200" y="4754880"/>
            <a:ext cx="7315200" cy="457200"/>
          </a:xfrm>
        </p:spPr>
        <p:txBody>
          <a:bodyPr/>
          <a:lstStyle/>
          <a:p>
            <a:pPr marL="0" marR="0" algn="l">
              <a:lnSpc>
                <a:spcPct val="100000"/>
              </a:lnSpc>
              <a:spcBef>
                <a:spcPts val="0"/>
              </a:spcBef>
              <a:spcAft>
                <a:spcPts val="0"/>
              </a:spcAft>
              <a:buNone/>
            </a:pPr>
            <a:r>
              <a:rPr sz="700" b="0" i="0" u="none" cap="none">
                <a:solidFill>
                  <a:srgbClr val="000000">
                    <a:alpha val="100000"/>
                  </a:srgbClr>
                </a:solidFill>
                <a:latin typeface="Calibri (Headings)"/>
                <a:cs typeface="Calibri (Headings)"/>
                <a:sym typeface="Calibri (Headings)"/>
              </a:rPr>
              <a:t>Source: ESC survey.  Data not available: Albania, Algeria, Belgium, Egypt, Finland, Germany, Kazakhstan, Lebanon, Libya, Morocco, San Marino, Syria, Turkey, Uzbekistan. </a:t>
            </a:r>
          </a:p>
        </p:txBody>
      </p:sp>
      <p:pic>
        <p:nvPicPr>
          <p:cNvPr id="4" name="Text Placeholder 3"/>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 1"/>
          <p:cNvSpPr>
            <a:spLocks noGrp="1"/>
          </p:cNvSpPr>
          <p:nvPr/>
        </p:nvSpPr>
        <p:spPr>
          <a:xfrm>
            <a:off x="1371600" y="1828800"/>
            <a:ext cx="6400800" cy="2743200"/>
          </a:xfrm>
        </p:spPr>
        <p:txBody>
          <a:bodyPr/>
          <a:lstStyle/>
          <a:p>
            <a:endParaRPr/>
          </a:p>
          <a:p>
            <a:r>
              <a:rPr lang="en-GB" sz="4600" b="1">
                <a:solidFill>
                  <a:srgbClr val="C00000"/>
                </a:solidFill>
                <a:latin typeface="Calibri (Headings)"/>
                <a:cs typeface="Calibri (Headings)"/>
              </a:rPr>
              <a:t>Introduction</a:t>
            </a:r>
            <a:endParaRPr lang="en-GB" sz="4600" b="1" cap="none">
              <a:solidFill>
                <a:srgbClr val="C00000"/>
              </a:solidFill>
              <a:latin typeface="Calibri (Headings)"/>
              <a:cs typeface="Calibri (Headings)"/>
            </a:endParaRPr>
          </a:p>
        </p:txBody>
      </p:sp>
      <p:sp>
        <p:nvSpPr>
          <p:cNvPr id="3" name=" 2"/>
          <p:cNvSpPr>
            <a:spLocks noGrp="1"/>
          </p:cNvSpPr>
          <p:nvPr/>
        </p:nvSpPr>
        <p:spPr>
          <a:xfrm>
            <a:off x="1280160" y="3200400"/>
            <a:ext cx="4572000" cy="914400"/>
          </a:xfrm>
        </p:spPr>
        <p:txBody>
          <a:bodyPr/>
          <a:lstStyle/>
          <a:p>
            <a:endParaRPr/>
          </a:p>
        </p:txBody>
      </p:sp>
    </p:spTree>
    <p:extLst>
      <p:ext uri="{BB962C8B-B14F-4D97-AF65-F5344CB8AC3E}">
        <p14:creationId xmlns:p14="http://schemas.microsoft.com/office/powerpoint/2010/main" val="8666298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554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Population ages 65 and above (</a:t>
            </a:r>
            <a:r>
              <a:rPr lang="en-GB" sz="1600" b="1" i="0" u="none" cap="none">
                <a:solidFill>
                  <a:srgbClr val="000000">
                    <a:alpha val="100000"/>
                  </a:srgbClr>
                </a:solidFill>
                <a:latin typeface="Calibri (Headings)"/>
                <a:cs typeface="Calibri (Headings)"/>
                <a:sym typeface="Calibri (Headings)"/>
              </a:rPr>
              <a:t>% o</a:t>
            </a:r>
            <a:r>
              <a:rPr sz="1600" b="1" i="0" u="none" cap="none">
                <a:solidFill>
                  <a:srgbClr val="000000">
                    <a:alpha val="100000"/>
                  </a:srgbClr>
                </a:solidFill>
                <a:latin typeface="Calibri (Headings)"/>
                <a:cs typeface="Calibri (Headings)"/>
                <a:sym typeface="Calibri (Headings)"/>
              </a:rPr>
              <a:t>f total population),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5" name="TextBox 4">
            <a:extLst>
              <a:ext uri="{FF2B5EF4-FFF2-40B4-BE49-F238E27FC236}">
                <a16:creationId xmlns:a16="http://schemas.microsoft.com/office/drawing/2014/main" id="{6E45B619-A146-C8AD-CF6B-E1AEC7AAF6C8}"/>
              </a:ext>
            </a:extLst>
          </p:cNvPr>
          <p:cNvSpPr txBox="1"/>
          <p:nvPr/>
        </p:nvSpPr>
        <p:spPr>
          <a:xfrm>
            <a:off x="583096" y="4687128"/>
            <a:ext cx="773761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World Bank. Data not available: Kosovo, San Marino</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Hospitals with dedicated stroke units (per million people), 2021</a:t>
            </a:r>
          </a:p>
        </p:txBody>
      </p:sp>
      <p:sp>
        <p:nvSpPr>
          <p:cNvPr id="3" name="Content Placeholder 2"/>
          <p:cNvSpPr>
            <a:spLocks noGrp="1"/>
          </p:cNvSpPr>
          <p:nvPr>
            <p:ph/>
          </p:nvPr>
        </p:nvSpPr>
        <p:spPr>
          <a:xfrm>
            <a:off x="457200" y="4754880"/>
            <a:ext cx="7315200" cy="457200"/>
          </a:xfrm>
        </p:spPr>
        <p:txBody>
          <a:bodyPr/>
          <a:lstStyle/>
          <a:p>
            <a:pPr marL="0" marR="0" algn="l">
              <a:lnSpc>
                <a:spcPct val="100000"/>
              </a:lnSpc>
              <a:spcBef>
                <a:spcPts val="0"/>
              </a:spcBef>
              <a:spcAft>
                <a:spcPts val="0"/>
              </a:spcAft>
              <a:buNone/>
            </a:pPr>
            <a:r>
              <a:rPr sz="700" b="0" i="0" u="none" cap="none">
                <a:solidFill>
                  <a:srgbClr val="000000">
                    <a:alpha val="100000"/>
                  </a:srgbClr>
                </a:solidFill>
                <a:latin typeface="Calibri (Headings)"/>
                <a:cs typeface="Calibri (Headings)"/>
                <a:sym typeface="Calibri (Headings)"/>
              </a:rPr>
              <a:t>Source: ESC survey.  Data not available: Albania, Algeria, Belarus, Belgium, Finland, France, Georgia, Lebanon, Libya, Morocco, San Marino, Slovakia, Syria, Tunisia, Turkey, Ukraine, Uzbekistan. </a:t>
            </a:r>
          </a:p>
        </p:txBody>
      </p:sp>
      <p:pic>
        <p:nvPicPr>
          <p:cNvPr id="4" name="Text Placeholder 3"/>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Hospital with cath labs (per million people), 2021</a:t>
            </a:r>
          </a:p>
        </p:txBody>
      </p:sp>
      <p:sp>
        <p:nvSpPr>
          <p:cNvPr id="3" name="Content Placeholder 2"/>
          <p:cNvSpPr>
            <a:spLocks noGrp="1"/>
          </p:cNvSpPr>
          <p:nvPr>
            <p:ph/>
          </p:nvPr>
        </p:nvSpPr>
        <p:spPr>
          <a:xfrm>
            <a:off x="457200" y="4754880"/>
            <a:ext cx="7315200" cy="457200"/>
          </a:xfrm>
        </p:spPr>
        <p:txBody>
          <a:bodyPr/>
          <a:lstStyle/>
          <a:p>
            <a:pPr marL="0" marR="0" algn="l">
              <a:lnSpc>
                <a:spcPct val="100000"/>
              </a:lnSpc>
              <a:spcBef>
                <a:spcPts val="0"/>
              </a:spcBef>
              <a:spcAft>
                <a:spcPts val="0"/>
              </a:spcAft>
              <a:buNone/>
            </a:pPr>
            <a:r>
              <a:rPr sz="700" b="0" i="0" u="none" cap="none">
                <a:solidFill>
                  <a:srgbClr val="000000">
                    <a:alpha val="100000"/>
                  </a:srgbClr>
                </a:solidFill>
                <a:latin typeface="Calibri (Headings)"/>
                <a:cs typeface="Calibri (Headings)"/>
                <a:sym typeface="Calibri (Headings)"/>
              </a:rPr>
              <a:t>Source: ESC survey.  Data not available: Albania, Algeria, Georgia, Germany, Lebanon, Libya, Morocco, San Marino, Syria, Turkey. </a:t>
            </a:r>
          </a:p>
        </p:txBody>
      </p:sp>
      <p:pic>
        <p:nvPicPr>
          <p:cNvPr id="4" name="Text Placeholder 3"/>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Hospitals with cath labs on 24 hours/7 days service (per million people), 2021</a:t>
            </a:r>
          </a:p>
        </p:txBody>
      </p:sp>
      <p:sp>
        <p:nvSpPr>
          <p:cNvPr id="3" name="Content Placeholder 2"/>
          <p:cNvSpPr>
            <a:spLocks noGrp="1"/>
          </p:cNvSpPr>
          <p:nvPr>
            <p:ph/>
          </p:nvPr>
        </p:nvSpPr>
        <p:spPr>
          <a:xfrm>
            <a:off x="457200" y="4754880"/>
            <a:ext cx="7315200" cy="457200"/>
          </a:xfrm>
        </p:spPr>
        <p:txBody>
          <a:bodyPr/>
          <a:lstStyle/>
          <a:p>
            <a:pPr marL="0" marR="0" algn="l">
              <a:lnSpc>
                <a:spcPct val="100000"/>
              </a:lnSpc>
              <a:spcBef>
                <a:spcPts val="0"/>
              </a:spcBef>
              <a:spcAft>
                <a:spcPts val="0"/>
              </a:spcAft>
              <a:buNone/>
            </a:pPr>
            <a:r>
              <a:rPr sz="700" b="0" i="0" u="none" cap="none">
                <a:solidFill>
                  <a:srgbClr val="000000">
                    <a:alpha val="100000"/>
                  </a:srgbClr>
                </a:solidFill>
                <a:latin typeface="Calibri (Headings)"/>
                <a:cs typeface="Calibri (Headings)"/>
                <a:sym typeface="Calibri (Headings)"/>
              </a:rPr>
              <a:t>Source: ESC survey.  Data not available: Albania, Algeria, Georgia, Lebanon, Libya, Morocco, San Marino, Switzerland, Syria, Turkey, Uzbekistan. Resource not available: Kosovo.</a:t>
            </a:r>
          </a:p>
        </p:txBody>
      </p:sp>
      <p:pic>
        <p:nvPicPr>
          <p:cNvPr id="4" name="Text Placeholder 3"/>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Hospitals undertaking electrophysiology procedures (per million people), 2021</a:t>
            </a:r>
          </a:p>
        </p:txBody>
      </p:sp>
      <p:sp>
        <p:nvSpPr>
          <p:cNvPr id="3" name="Content Placeholder 2"/>
          <p:cNvSpPr>
            <a:spLocks noGrp="1"/>
          </p:cNvSpPr>
          <p:nvPr>
            <p:ph/>
          </p:nvPr>
        </p:nvSpPr>
        <p:spPr>
          <a:xfrm>
            <a:off x="457200" y="4754880"/>
            <a:ext cx="7315200" cy="457200"/>
          </a:xfrm>
        </p:spPr>
        <p:txBody>
          <a:bodyPr/>
          <a:lstStyle/>
          <a:p>
            <a:pPr marL="0" marR="0" algn="l">
              <a:lnSpc>
                <a:spcPct val="100000"/>
              </a:lnSpc>
              <a:spcBef>
                <a:spcPts val="0"/>
              </a:spcBef>
              <a:spcAft>
                <a:spcPts val="0"/>
              </a:spcAft>
              <a:buNone/>
            </a:pPr>
            <a:r>
              <a:rPr sz="700" b="0" i="0" u="none" cap="none">
                <a:solidFill>
                  <a:srgbClr val="000000">
                    <a:alpha val="100000"/>
                  </a:srgbClr>
                </a:solidFill>
                <a:latin typeface="Calibri (Headings)"/>
                <a:cs typeface="Calibri (Headings)"/>
                <a:sym typeface="Calibri (Headings)"/>
              </a:rPr>
              <a:t>Source: ESC survey.  Data not available: Albania, Algeria, Lebanon, Libya, Morocco, Russia, San Marino, Syria, Turkey, Ukraine. Resource not available: Kosovo.</a:t>
            </a:r>
          </a:p>
        </p:txBody>
      </p:sp>
      <p:pic>
        <p:nvPicPr>
          <p:cNvPr id="4" name="Text Placeholder 3"/>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Hospitals implanting pacemakers (per million people), 2021</a:t>
            </a:r>
          </a:p>
        </p:txBody>
      </p:sp>
      <p:sp>
        <p:nvSpPr>
          <p:cNvPr id="3" name="Content Placeholder 2"/>
          <p:cNvSpPr>
            <a:spLocks noGrp="1"/>
          </p:cNvSpPr>
          <p:nvPr>
            <p:ph/>
          </p:nvPr>
        </p:nvSpPr>
        <p:spPr>
          <a:xfrm>
            <a:off x="457200" y="4754880"/>
            <a:ext cx="7315200" cy="457200"/>
          </a:xfrm>
        </p:spPr>
        <p:txBody>
          <a:bodyPr/>
          <a:lstStyle/>
          <a:p>
            <a:pPr marL="0" marR="0" algn="l">
              <a:lnSpc>
                <a:spcPct val="100000"/>
              </a:lnSpc>
              <a:spcBef>
                <a:spcPts val="0"/>
              </a:spcBef>
              <a:spcAft>
                <a:spcPts val="0"/>
              </a:spcAft>
              <a:buNone/>
            </a:pPr>
            <a:r>
              <a:rPr sz="700" b="0" i="0" u="none" cap="none">
                <a:solidFill>
                  <a:srgbClr val="000000">
                    <a:alpha val="100000"/>
                  </a:srgbClr>
                </a:solidFill>
                <a:latin typeface="Calibri (Headings)"/>
                <a:cs typeface="Calibri (Headings)"/>
                <a:sym typeface="Calibri (Headings)"/>
              </a:rPr>
              <a:t>Source: ESC survey.  Data not available: Albania, Algeria, Lebanon, Libya, Morocco, San Marino, Syria, Turkey, Ukraine. </a:t>
            </a:r>
          </a:p>
        </p:txBody>
      </p:sp>
      <p:pic>
        <p:nvPicPr>
          <p:cNvPr id="4" name="Text Placeholder 3"/>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Hospitals implanting cardioverter defibrillators (ICDs) (per million people), 2021</a:t>
            </a:r>
          </a:p>
        </p:txBody>
      </p:sp>
      <p:sp>
        <p:nvSpPr>
          <p:cNvPr id="3" name="Content Placeholder 2"/>
          <p:cNvSpPr>
            <a:spLocks noGrp="1"/>
          </p:cNvSpPr>
          <p:nvPr>
            <p:ph/>
          </p:nvPr>
        </p:nvSpPr>
        <p:spPr>
          <a:xfrm>
            <a:off x="457200" y="4754880"/>
            <a:ext cx="7315200" cy="457200"/>
          </a:xfrm>
        </p:spPr>
        <p:txBody>
          <a:bodyPr/>
          <a:lstStyle/>
          <a:p>
            <a:pPr marL="0" marR="0" algn="l">
              <a:lnSpc>
                <a:spcPct val="100000"/>
              </a:lnSpc>
              <a:spcBef>
                <a:spcPts val="0"/>
              </a:spcBef>
              <a:spcAft>
                <a:spcPts val="0"/>
              </a:spcAft>
              <a:buNone/>
            </a:pPr>
            <a:r>
              <a:rPr sz="700" b="0" i="0" u="none" cap="none">
                <a:solidFill>
                  <a:srgbClr val="000000">
                    <a:alpha val="100000"/>
                  </a:srgbClr>
                </a:solidFill>
                <a:latin typeface="Calibri (Headings)"/>
                <a:cs typeface="Calibri (Headings)"/>
                <a:sym typeface="Calibri (Headings)"/>
              </a:rPr>
              <a:t>Source: ESC survey.  Data not available: Albania, Algeria, Lebanon, Libya, Morocco, Russia, San Marino, Syria, Turkey, Ukraine. </a:t>
            </a:r>
          </a:p>
        </p:txBody>
      </p:sp>
      <p:pic>
        <p:nvPicPr>
          <p:cNvPr id="4" name="Text Placeholder 3"/>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Hospitals implanting cardiac resynchronization therapy (CRT) devices (per million people), 2021</a:t>
            </a:r>
          </a:p>
        </p:txBody>
      </p:sp>
      <p:sp>
        <p:nvSpPr>
          <p:cNvPr id="3" name="Content Placeholder 2"/>
          <p:cNvSpPr>
            <a:spLocks noGrp="1"/>
          </p:cNvSpPr>
          <p:nvPr>
            <p:ph/>
          </p:nvPr>
        </p:nvSpPr>
        <p:spPr>
          <a:xfrm>
            <a:off x="457200" y="4754880"/>
            <a:ext cx="7315200" cy="457200"/>
          </a:xfrm>
        </p:spPr>
        <p:txBody>
          <a:bodyPr/>
          <a:lstStyle/>
          <a:p>
            <a:pPr marL="0" marR="0" algn="l">
              <a:lnSpc>
                <a:spcPct val="100000"/>
              </a:lnSpc>
              <a:spcBef>
                <a:spcPts val="0"/>
              </a:spcBef>
              <a:spcAft>
                <a:spcPts val="0"/>
              </a:spcAft>
              <a:buNone/>
            </a:pPr>
            <a:r>
              <a:rPr sz="700" b="0" i="0" u="none" cap="none">
                <a:solidFill>
                  <a:srgbClr val="000000">
                    <a:alpha val="100000"/>
                  </a:srgbClr>
                </a:solidFill>
                <a:latin typeface="Calibri (Headings)"/>
                <a:cs typeface="Calibri (Headings)"/>
                <a:sym typeface="Calibri (Headings)"/>
              </a:rPr>
              <a:t>Source: ESC survey.  Data not available: Albania, Algeria, Georgia, Germany, Lebanon, Libya, Morocco, Russia, San Marino, Spain, Syria, Turkey, Ukraine. </a:t>
            </a:r>
          </a:p>
        </p:txBody>
      </p:sp>
      <p:pic>
        <p:nvPicPr>
          <p:cNvPr id="4" name="Text Placeholder 3"/>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Hospitals with cath labs performing structural heart disease interventions in the adult (per million people), 2021</a:t>
            </a:r>
          </a:p>
        </p:txBody>
      </p:sp>
      <p:sp>
        <p:nvSpPr>
          <p:cNvPr id="3" name="Content Placeholder 2"/>
          <p:cNvSpPr>
            <a:spLocks noGrp="1"/>
          </p:cNvSpPr>
          <p:nvPr>
            <p:ph/>
          </p:nvPr>
        </p:nvSpPr>
        <p:spPr>
          <a:xfrm>
            <a:off x="457200" y="4754880"/>
            <a:ext cx="7315200" cy="457200"/>
          </a:xfrm>
        </p:spPr>
        <p:txBody>
          <a:bodyPr/>
          <a:lstStyle/>
          <a:p>
            <a:pPr marL="0" marR="0" algn="l">
              <a:lnSpc>
                <a:spcPct val="100000"/>
              </a:lnSpc>
              <a:spcBef>
                <a:spcPts val="0"/>
              </a:spcBef>
              <a:spcAft>
                <a:spcPts val="0"/>
              </a:spcAft>
              <a:buNone/>
            </a:pPr>
            <a:r>
              <a:rPr sz="700" b="0" i="0" u="none" cap="none">
                <a:solidFill>
                  <a:srgbClr val="000000">
                    <a:alpha val="100000"/>
                  </a:srgbClr>
                </a:solidFill>
                <a:latin typeface="Calibri (Headings)"/>
                <a:cs typeface="Calibri (Headings)"/>
                <a:sym typeface="Calibri (Headings)"/>
              </a:rPr>
              <a:t>Source: ESC survey.  Data not available: Albania, Algeria, Germany, Kazakhstan, Lebanon, Libya, Moldova, Morocco, Russia, San Marino, Switzerland, Syria, Turkey, Ukraine. Resource not available: Kosovo.</a:t>
            </a:r>
          </a:p>
        </p:txBody>
      </p:sp>
      <p:pic>
        <p:nvPicPr>
          <p:cNvPr id="4" name="Text Placeholder 3"/>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Hospitals with cath labs performing structural heart disease interventions in children (per million people), 2021</a:t>
            </a:r>
          </a:p>
        </p:txBody>
      </p:sp>
      <p:sp>
        <p:nvSpPr>
          <p:cNvPr id="3" name="Content Placeholder 2"/>
          <p:cNvSpPr>
            <a:spLocks noGrp="1"/>
          </p:cNvSpPr>
          <p:nvPr>
            <p:ph/>
          </p:nvPr>
        </p:nvSpPr>
        <p:spPr>
          <a:xfrm>
            <a:off x="457200" y="4754880"/>
            <a:ext cx="7315200" cy="457200"/>
          </a:xfrm>
        </p:spPr>
        <p:txBody>
          <a:bodyPr/>
          <a:lstStyle/>
          <a:p>
            <a:pPr marL="0" marR="0" algn="l">
              <a:lnSpc>
                <a:spcPct val="100000"/>
              </a:lnSpc>
              <a:spcBef>
                <a:spcPts val="0"/>
              </a:spcBef>
              <a:spcAft>
                <a:spcPts val="0"/>
              </a:spcAft>
              <a:buNone/>
            </a:pPr>
            <a:r>
              <a:rPr sz="700" b="0" i="0" u="none" cap="none">
                <a:solidFill>
                  <a:srgbClr val="000000">
                    <a:alpha val="100000"/>
                  </a:srgbClr>
                </a:solidFill>
                <a:latin typeface="Calibri (Headings)"/>
                <a:cs typeface="Calibri (Headings)"/>
                <a:sym typeface="Calibri (Headings)"/>
              </a:rPr>
              <a:t>Source: ESC survey.  Data not available: Albania, Algeria, Belgium, Ireland, Kazakhstan, Lebanon, Libya, Luxembourg, Morocco, Russia, San Marino, Switzerland, Syria, Turkey, Ukraine. Resource not available: Kosovo, Montenegro.</a:t>
            </a:r>
          </a:p>
        </p:txBody>
      </p:sp>
      <p:pic>
        <p:nvPicPr>
          <p:cNvPr id="4" name="Text Placeholder 3"/>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Hospitals with cardiac surgery (per million people), 2020</a:t>
            </a:r>
          </a:p>
        </p:txBody>
      </p:sp>
      <p:sp>
        <p:nvSpPr>
          <p:cNvPr id="3" name="Content Placeholder 2"/>
          <p:cNvSpPr>
            <a:spLocks noGrp="1"/>
          </p:cNvSpPr>
          <p:nvPr>
            <p:ph/>
          </p:nvPr>
        </p:nvSpPr>
        <p:spPr>
          <a:xfrm>
            <a:off x="457200" y="4754880"/>
            <a:ext cx="7315200" cy="457200"/>
          </a:xfrm>
        </p:spPr>
        <p:txBody>
          <a:bodyPr/>
          <a:lstStyle/>
          <a:p>
            <a:pPr marL="0" marR="0" algn="l">
              <a:lnSpc>
                <a:spcPct val="100000"/>
              </a:lnSpc>
              <a:spcBef>
                <a:spcPts val="0"/>
              </a:spcBef>
              <a:spcAft>
                <a:spcPts val="0"/>
              </a:spcAft>
              <a:buNone/>
            </a:pPr>
            <a:r>
              <a:rPr sz="700" b="0" i="0" u="none" cap="none">
                <a:solidFill>
                  <a:srgbClr val="000000">
                    <a:alpha val="100000"/>
                  </a:srgbClr>
                </a:solidFill>
                <a:latin typeface="Calibri (Headings)"/>
                <a:cs typeface="Calibri (Headings)"/>
                <a:sym typeface="Calibri (Headings)"/>
              </a:rPr>
              <a:t>Source: ESC survey.  Data not available: Albania, Algeria, Georgia, Israel, Lebanon, Libya, Morocco, Russia, San Marino, Syria, Turkey, Ukraine. </a:t>
            </a:r>
          </a:p>
        </p:txBody>
      </p:sp>
      <p:pic>
        <p:nvPicPr>
          <p:cNvPr id="4" name="Text Placeholder 3"/>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5540"/>
            <a:ext cx="6858000" cy="274320"/>
          </a:xfrm>
        </p:spPr>
        <p:txBody>
          <a:bodyPr/>
          <a:lstStyle/>
          <a:p>
            <a:pPr marL="0" marR="0" algn="l">
              <a:lnSpc>
                <a:spcPct val="100000"/>
              </a:lnSpc>
              <a:spcBef>
                <a:spcPts val="0"/>
              </a:spcBef>
              <a:spcAft>
                <a:spcPts val="0"/>
              </a:spcAft>
              <a:buNone/>
            </a:pPr>
            <a:r>
              <a:rPr lang="en-US" sz="1600" b="1" i="0" u="none" cap="none">
                <a:solidFill>
                  <a:srgbClr val="000000">
                    <a:alpha val="100000"/>
                  </a:srgbClr>
                </a:solidFill>
                <a:latin typeface="Calibri (Headings)"/>
                <a:cs typeface="Calibri (Headings)"/>
                <a:sym typeface="Calibri (Headings)"/>
              </a:rPr>
              <a:t>Population ages 65 and above (% of female population) among females,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TextBox 3">
            <a:extLst>
              <a:ext uri="{FF2B5EF4-FFF2-40B4-BE49-F238E27FC236}">
                <a16:creationId xmlns:a16="http://schemas.microsoft.com/office/drawing/2014/main" id="{E5C7A21F-96F3-2AA5-D102-F18F64D0FE76}"/>
              </a:ext>
            </a:extLst>
          </p:cNvPr>
          <p:cNvSpPr txBox="1"/>
          <p:nvPr/>
        </p:nvSpPr>
        <p:spPr>
          <a:xfrm>
            <a:off x="583096" y="4687128"/>
            <a:ext cx="773761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World Bank. Data not available: Kosovo, San Marino</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Hospitals undertaking congenital heart disease surgery (per million people), 2021</a:t>
            </a:r>
          </a:p>
        </p:txBody>
      </p:sp>
      <p:sp>
        <p:nvSpPr>
          <p:cNvPr id="3" name="Content Placeholder 2"/>
          <p:cNvSpPr>
            <a:spLocks noGrp="1"/>
          </p:cNvSpPr>
          <p:nvPr>
            <p:ph/>
          </p:nvPr>
        </p:nvSpPr>
        <p:spPr>
          <a:xfrm>
            <a:off x="457200" y="4754880"/>
            <a:ext cx="7315200" cy="457200"/>
          </a:xfrm>
        </p:spPr>
        <p:txBody>
          <a:bodyPr/>
          <a:lstStyle/>
          <a:p>
            <a:pPr marL="0" marR="0" algn="l">
              <a:lnSpc>
                <a:spcPct val="100000"/>
              </a:lnSpc>
              <a:spcBef>
                <a:spcPts val="0"/>
              </a:spcBef>
              <a:spcAft>
                <a:spcPts val="0"/>
              </a:spcAft>
              <a:buNone/>
            </a:pPr>
            <a:r>
              <a:rPr sz="700" b="0" i="0" u="none" cap="none">
                <a:solidFill>
                  <a:srgbClr val="000000">
                    <a:alpha val="100000"/>
                  </a:srgbClr>
                </a:solidFill>
                <a:latin typeface="Calibri (Headings)"/>
                <a:cs typeface="Calibri (Headings)"/>
                <a:sym typeface="Calibri (Headings)"/>
              </a:rPr>
              <a:t>Source: ESC survey.  Data not available: Albania, Algeria, Bulgaria, Cyprus, Israel, Kazakhstan, Lebanon, Libya, Morocco, Russia, San Marino, Spain, Syria, Turkey, Ukraine. Resource not available: Kosovo.</a:t>
            </a:r>
          </a:p>
        </p:txBody>
      </p:sp>
      <p:pic>
        <p:nvPicPr>
          <p:cNvPr id="4" name="Text Placeholder 3"/>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Hospitals with cardiac transplantation programmes (per million people), 2021</a:t>
            </a:r>
          </a:p>
        </p:txBody>
      </p:sp>
      <p:sp>
        <p:nvSpPr>
          <p:cNvPr id="3" name="Content Placeholder 2"/>
          <p:cNvSpPr>
            <a:spLocks noGrp="1"/>
          </p:cNvSpPr>
          <p:nvPr>
            <p:ph/>
          </p:nvPr>
        </p:nvSpPr>
        <p:spPr>
          <a:xfrm>
            <a:off x="457200" y="4754880"/>
            <a:ext cx="7315200" cy="457200"/>
          </a:xfrm>
        </p:spPr>
        <p:txBody>
          <a:bodyPr/>
          <a:lstStyle/>
          <a:p>
            <a:pPr marL="0" marR="0" algn="l">
              <a:lnSpc>
                <a:spcPct val="100000"/>
              </a:lnSpc>
              <a:spcBef>
                <a:spcPts val="0"/>
              </a:spcBef>
              <a:spcAft>
                <a:spcPts val="0"/>
              </a:spcAft>
              <a:buNone/>
            </a:pPr>
            <a:r>
              <a:rPr sz="700" b="0" i="0" u="none" cap="none">
                <a:solidFill>
                  <a:srgbClr val="000000">
                    <a:alpha val="100000"/>
                  </a:srgbClr>
                </a:solidFill>
                <a:latin typeface="Calibri (Headings)"/>
                <a:cs typeface="Calibri (Headings)"/>
                <a:sym typeface="Calibri (Headings)"/>
              </a:rPr>
              <a:t>Source: ESC survey.  Data not available: Albania, Algeria, Armenia, Azerbaijan, Bosnia and Herzegovina, Cyprus, Egypt, Estonia, Georgia, Iceland, Kyrgyzstan, Lebanon, Libya, Moldova, Morocco, Russia, San Marino, Syria, Turkey, Ukraine, Uzbekistan. Resource not available: Kosovo, Luxembourg, Montenegro.</a:t>
            </a:r>
          </a:p>
        </p:txBody>
      </p:sp>
      <p:pic>
        <p:nvPicPr>
          <p:cNvPr id="4" name="Text Placeholder 3"/>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Hospitals with cardiac rehabilitation programmes (per million people), 2021</a:t>
            </a:r>
          </a:p>
        </p:txBody>
      </p:sp>
      <p:sp>
        <p:nvSpPr>
          <p:cNvPr id="3" name="Content Placeholder 2"/>
          <p:cNvSpPr>
            <a:spLocks noGrp="1"/>
          </p:cNvSpPr>
          <p:nvPr>
            <p:ph/>
          </p:nvPr>
        </p:nvSpPr>
        <p:spPr>
          <a:xfrm>
            <a:off x="457200" y="4754880"/>
            <a:ext cx="7315200" cy="457200"/>
          </a:xfrm>
        </p:spPr>
        <p:txBody>
          <a:bodyPr/>
          <a:lstStyle/>
          <a:p>
            <a:pPr marL="0" marR="0" algn="l">
              <a:lnSpc>
                <a:spcPct val="100000"/>
              </a:lnSpc>
              <a:spcBef>
                <a:spcPts val="0"/>
              </a:spcBef>
              <a:spcAft>
                <a:spcPts val="0"/>
              </a:spcAft>
              <a:buNone/>
            </a:pPr>
            <a:r>
              <a:rPr sz="700" b="0" i="0" u="none" cap="none">
                <a:solidFill>
                  <a:srgbClr val="000000">
                    <a:alpha val="100000"/>
                  </a:srgbClr>
                </a:solidFill>
                <a:latin typeface="Calibri (Headings)"/>
                <a:cs typeface="Calibri (Headings)"/>
                <a:sym typeface="Calibri (Headings)"/>
              </a:rPr>
              <a:t>Source: ESC survey.  Data not available: Albania, Algeria, Armenia, Belarus, Belgium, Bulgaria, Cyprus, Czech Republic, Finland, Georgia, Germany, Kazakhstan, Lebanon, Libya, Morocco, Russia, San Marino, Slovakia, Syria, Turkey, Ukraine, Uzbekistan. Resource not available: Kosovo.</a:t>
            </a:r>
          </a:p>
        </p:txBody>
      </p:sp>
      <p:pic>
        <p:nvPicPr>
          <p:cNvPr id="4" name="Text Placeholder 3"/>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273017" y="1657350"/>
            <a:ext cx="6400800" cy="914400"/>
          </a:xfrm>
        </p:spPr>
        <p:txBody>
          <a:bodyPr/>
          <a:lstStyle/>
          <a:p>
            <a:pPr marL="0" marR="0" algn="l">
              <a:lnSpc>
                <a:spcPct val="100000"/>
              </a:lnSpc>
              <a:spcBef>
                <a:spcPts val="0"/>
              </a:spcBef>
              <a:spcAft>
                <a:spcPts val="0"/>
              </a:spcAft>
              <a:buNone/>
            </a:pPr>
            <a:r>
              <a:rPr lang="en-US" sz="4600" b="1" i="0" u="none" cap="none">
                <a:solidFill>
                  <a:schemeClr val="accent1"/>
                </a:solidFill>
                <a:latin typeface="Calibri (Headings)"/>
                <a:cs typeface="Calibri (Headings)"/>
                <a:sym typeface="Calibri (Headings)"/>
              </a:rPr>
              <a:t>Cardiac Human Resources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177"/>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Cardiologists (total) (per million people), 2021</a:t>
            </a:r>
          </a:p>
        </p:txBody>
      </p:sp>
      <p:sp>
        <p:nvSpPr>
          <p:cNvPr id="3" name="Content Placeholder 2"/>
          <p:cNvSpPr>
            <a:spLocks noGrp="1"/>
          </p:cNvSpPr>
          <p:nvPr>
            <p:ph/>
          </p:nvPr>
        </p:nvSpPr>
        <p:spPr>
          <a:xfrm>
            <a:off x="457200" y="4754880"/>
            <a:ext cx="7315200" cy="457200"/>
          </a:xfrm>
        </p:spPr>
        <p:txBody>
          <a:bodyPr/>
          <a:lstStyle/>
          <a:p>
            <a:pPr marL="0" marR="0" algn="l">
              <a:lnSpc>
                <a:spcPct val="100000"/>
              </a:lnSpc>
              <a:spcBef>
                <a:spcPts val="0"/>
              </a:spcBef>
              <a:spcAft>
                <a:spcPts val="0"/>
              </a:spcAft>
              <a:buNone/>
            </a:pPr>
            <a:r>
              <a:rPr sz="700" b="0" i="0" u="none" cap="none">
                <a:solidFill>
                  <a:srgbClr val="000000">
                    <a:alpha val="100000"/>
                  </a:srgbClr>
                </a:solidFill>
                <a:latin typeface="Calibri (Headings)"/>
                <a:cs typeface="Calibri (Headings)"/>
                <a:sym typeface="Calibri (Headings)"/>
              </a:rPr>
              <a:t>Source: ESC survey.  Data not available: Albania, Algeria, Lebanon, Libya, Morocco, San Marino, Syria, Turkey. </a:t>
            </a:r>
          </a:p>
        </p:txBody>
      </p:sp>
      <p:pic>
        <p:nvPicPr>
          <p:cNvPr id="4" name="Text Placeholder 3"/>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6289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Cardiologists, females (% of cardiologists, total), 2021</a:t>
            </a:r>
          </a:p>
        </p:txBody>
      </p:sp>
      <p:sp>
        <p:nvSpPr>
          <p:cNvPr id="3" name="Content Placeholder 2"/>
          <p:cNvSpPr>
            <a:spLocks noGrp="1"/>
          </p:cNvSpPr>
          <p:nvPr>
            <p:ph/>
          </p:nvPr>
        </p:nvSpPr>
        <p:spPr>
          <a:xfrm>
            <a:off x="457200" y="4754880"/>
            <a:ext cx="7315200" cy="457200"/>
          </a:xfrm>
        </p:spPr>
        <p:txBody>
          <a:bodyPr/>
          <a:lstStyle/>
          <a:p>
            <a:pPr marL="0" marR="0" algn="l">
              <a:lnSpc>
                <a:spcPct val="100000"/>
              </a:lnSpc>
              <a:spcBef>
                <a:spcPts val="0"/>
              </a:spcBef>
              <a:spcAft>
                <a:spcPts val="0"/>
              </a:spcAft>
              <a:buNone/>
            </a:pPr>
            <a:r>
              <a:rPr sz="700" b="0" i="0" u="none" cap="none">
                <a:solidFill>
                  <a:srgbClr val="000000">
                    <a:alpha val="100000"/>
                  </a:srgbClr>
                </a:solidFill>
                <a:latin typeface="Calibri (Headings)"/>
                <a:cs typeface="Calibri (Headings)"/>
                <a:sym typeface="Calibri (Headings)"/>
              </a:rPr>
              <a:t>Source: ESC survey.  Data not available: Albania, Algeria, Armenia, Belarus, Bulgaria, Denmark, Georgia, Kazakhstan, Lebanon, Libya, Morocco, Russia, San Marino, Syria, Turkey, Ukraine, Uzbekistan. </a:t>
            </a:r>
          </a:p>
        </p:txBody>
      </p:sp>
      <p:pic>
        <p:nvPicPr>
          <p:cNvPr id="4" name="Text Placeholder 3"/>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4290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Interventional cardiologists (per million people), 2021</a:t>
            </a:r>
          </a:p>
        </p:txBody>
      </p:sp>
      <p:sp>
        <p:nvSpPr>
          <p:cNvPr id="3" name="Content Placeholder 2"/>
          <p:cNvSpPr>
            <a:spLocks noGrp="1"/>
          </p:cNvSpPr>
          <p:nvPr>
            <p:ph/>
          </p:nvPr>
        </p:nvSpPr>
        <p:spPr>
          <a:xfrm>
            <a:off x="457200" y="4754880"/>
            <a:ext cx="7315200" cy="457200"/>
          </a:xfrm>
        </p:spPr>
        <p:txBody>
          <a:bodyPr/>
          <a:lstStyle/>
          <a:p>
            <a:pPr marL="0" marR="0" algn="l">
              <a:lnSpc>
                <a:spcPct val="100000"/>
              </a:lnSpc>
              <a:spcBef>
                <a:spcPts val="0"/>
              </a:spcBef>
              <a:spcAft>
                <a:spcPts val="0"/>
              </a:spcAft>
              <a:buNone/>
            </a:pPr>
            <a:r>
              <a:rPr sz="700" b="0" i="0" u="none" cap="none">
                <a:solidFill>
                  <a:srgbClr val="000000">
                    <a:alpha val="100000"/>
                  </a:srgbClr>
                </a:solidFill>
                <a:latin typeface="Calibri (Headings)"/>
                <a:cs typeface="Calibri (Headings)"/>
                <a:sym typeface="Calibri (Headings)"/>
              </a:rPr>
              <a:t>Source: ESC survey.  Data not available: Albania, Algeria, Finland, France, Georgia, Germany, Lebanon, Libya, Morocco, San Marino, Switzerland, Syria, Turkey. </a:t>
            </a:r>
          </a:p>
        </p:txBody>
      </p:sp>
      <p:pic>
        <p:nvPicPr>
          <p:cNvPr id="4" name="Text Placeholder 3"/>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4290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Cardiac surgeons (per million people), 2021</a:t>
            </a:r>
          </a:p>
        </p:txBody>
      </p:sp>
      <p:sp>
        <p:nvSpPr>
          <p:cNvPr id="3" name="Content Placeholder 2"/>
          <p:cNvSpPr>
            <a:spLocks noGrp="1"/>
          </p:cNvSpPr>
          <p:nvPr>
            <p:ph/>
          </p:nvPr>
        </p:nvSpPr>
        <p:spPr>
          <a:xfrm>
            <a:off x="457200" y="4754880"/>
            <a:ext cx="7315200" cy="457200"/>
          </a:xfrm>
        </p:spPr>
        <p:txBody>
          <a:bodyPr/>
          <a:lstStyle/>
          <a:p>
            <a:pPr marL="0" marR="0" algn="l">
              <a:lnSpc>
                <a:spcPct val="100000"/>
              </a:lnSpc>
              <a:spcBef>
                <a:spcPts val="0"/>
              </a:spcBef>
              <a:spcAft>
                <a:spcPts val="0"/>
              </a:spcAft>
              <a:buNone/>
            </a:pPr>
            <a:r>
              <a:rPr sz="700" b="0" i="0" u="none" cap="none">
                <a:solidFill>
                  <a:srgbClr val="000000">
                    <a:alpha val="100000"/>
                  </a:srgbClr>
                </a:solidFill>
                <a:latin typeface="Calibri (Headings)"/>
                <a:cs typeface="Calibri (Headings)"/>
                <a:sym typeface="Calibri (Headings)"/>
              </a:rPr>
              <a:t>Source: ESC survey.  Data not available: Albania, Algeria, Georgia, Italy, Lebanon, Libya, Morocco, San Marino, Switzerland, Syria, Turkey, Ukraine. </a:t>
            </a:r>
          </a:p>
        </p:txBody>
      </p:sp>
      <p:pic>
        <p:nvPicPr>
          <p:cNvPr id="4" name="Text Placeholder 3"/>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 1"/>
          <p:cNvSpPr>
            <a:spLocks noGrp="1"/>
          </p:cNvSpPr>
          <p:nvPr/>
        </p:nvSpPr>
        <p:spPr>
          <a:xfrm>
            <a:off x="986458" y="1200150"/>
            <a:ext cx="7324288" cy="2743200"/>
          </a:xfrm>
        </p:spPr>
        <p:txBody>
          <a:bodyPr/>
          <a:lstStyle/>
          <a:p>
            <a:endParaRPr/>
          </a:p>
          <a:p>
            <a:r>
              <a:rPr lang="en-GB" sz="4600" b="1" cap="none">
                <a:solidFill>
                  <a:schemeClr val="accent1"/>
                </a:solidFill>
                <a:latin typeface="Calibri (Headings)"/>
                <a:cs typeface="Calibri (Headings)"/>
              </a:rPr>
              <a:t>Definitions of </a:t>
            </a:r>
          </a:p>
          <a:p>
            <a:r>
              <a:rPr lang="en-GB" sz="4600" b="1" cap="none">
                <a:solidFill>
                  <a:schemeClr val="accent1"/>
                </a:solidFill>
                <a:latin typeface="Calibri (Headings)"/>
                <a:cs typeface="Calibri (Headings)"/>
              </a:rPr>
              <a:t>Atlas Terms</a:t>
            </a:r>
          </a:p>
        </p:txBody>
      </p:sp>
      <p:sp>
        <p:nvSpPr>
          <p:cNvPr id="3" name=" 2"/>
          <p:cNvSpPr>
            <a:spLocks noGrp="1"/>
          </p:cNvSpPr>
          <p:nvPr/>
        </p:nvSpPr>
        <p:spPr>
          <a:xfrm>
            <a:off x="1280160" y="3200400"/>
            <a:ext cx="4572000" cy="914400"/>
          </a:xfrm>
        </p:spPr>
        <p:txBody>
          <a:bodyPr/>
          <a:lstStyle/>
          <a:p>
            <a:endParaRPr/>
          </a:p>
        </p:txBody>
      </p:sp>
    </p:spTree>
    <p:extLst>
      <p:ext uri="{BB962C8B-B14F-4D97-AF65-F5344CB8AC3E}">
        <p14:creationId xmlns:p14="http://schemas.microsoft.com/office/powerpoint/2010/main" val="24872615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59532" y="139800"/>
            <a:ext cx="3527301" cy="720082"/>
          </a:xfrm>
        </p:spPr>
        <p:txBody>
          <a:bodyPr/>
          <a:lstStyle/>
          <a:p>
            <a:r>
              <a:rPr lang="en-GB"/>
              <a:t>Definitions</a:t>
            </a:r>
          </a:p>
        </p:txBody>
      </p:sp>
      <p:sp>
        <p:nvSpPr>
          <p:cNvPr id="7" name="Content Placeholder 6"/>
          <p:cNvSpPr>
            <a:spLocks noGrp="1"/>
          </p:cNvSpPr>
          <p:nvPr>
            <p:ph sz="quarter" idx="11"/>
          </p:nvPr>
        </p:nvSpPr>
        <p:spPr>
          <a:xfrm>
            <a:off x="359532" y="987574"/>
            <a:ext cx="8424936" cy="4032448"/>
          </a:xfrm>
        </p:spPr>
        <p:txBody>
          <a:bodyPr/>
          <a:lstStyle/>
          <a:p>
            <a:pPr algn="just"/>
            <a:endParaRPr lang="en-GB" b="0"/>
          </a:p>
          <a:p>
            <a:pPr marL="285750" indent="-285750" algn="just">
              <a:buFont typeface="Arial" panose="020B0604020202020204" pitchFamily="34" charset="0"/>
              <a:buChar char="•"/>
            </a:pPr>
            <a:endParaRPr lang="en-GB" b="0"/>
          </a:p>
          <a:p>
            <a:endParaRPr lang="en-GB" b="0"/>
          </a:p>
          <a:p>
            <a:endParaRPr lang="en-US" sz="1400" b="0"/>
          </a:p>
          <a:p>
            <a:pPr marL="285750" indent="-285750">
              <a:buFont typeface="Arial" panose="020B0604020202020204" pitchFamily="34" charset="0"/>
              <a:buChar char="•"/>
            </a:pPr>
            <a:endParaRPr lang="en-GB" sz="1400" b="0"/>
          </a:p>
          <a:p>
            <a:pPr marL="285750" indent="-285750">
              <a:buFont typeface="Arial" panose="020B0604020202020204" pitchFamily="34" charset="0"/>
              <a:buChar char="•"/>
            </a:pPr>
            <a:endParaRPr lang="en-GB" sz="1400" b="0"/>
          </a:p>
          <a:p>
            <a:pPr algn="just"/>
            <a:endParaRPr lang="en-GB" sz="1400"/>
          </a:p>
        </p:txBody>
      </p:sp>
      <p:sp>
        <p:nvSpPr>
          <p:cNvPr id="2" name="TextBox 1">
            <a:extLst>
              <a:ext uri="{FF2B5EF4-FFF2-40B4-BE49-F238E27FC236}">
                <a16:creationId xmlns:a16="http://schemas.microsoft.com/office/drawing/2014/main" id="{830B620E-0947-8757-0394-01A3CDA1B38E}"/>
              </a:ext>
            </a:extLst>
          </p:cNvPr>
          <p:cNvSpPr txBox="1"/>
          <p:nvPr/>
        </p:nvSpPr>
        <p:spPr>
          <a:xfrm>
            <a:off x="359532" y="612374"/>
            <a:ext cx="7391438" cy="4782848"/>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r>
              <a:rPr kumimoji="0" lang="en-GB" sz="1200" b="1" i="0" u="none" strike="noStrike" kern="1200" cap="none" spc="0" normalizeH="0" baseline="0" noProof="0">
                <a:ln>
                  <a:noFill/>
                </a:ln>
                <a:solidFill>
                  <a:prstClr val="black">
                    <a:lumMod val="95000"/>
                    <a:lumOff val="5000"/>
                  </a:prstClr>
                </a:solidFill>
                <a:effectLst/>
                <a:uLnTx/>
                <a:uFillTx/>
                <a:latin typeface="Calibri"/>
                <a:ea typeface="+mn-ea"/>
              </a:rPr>
              <a:t>Fertility rate total (births per woman</a:t>
            </a:r>
            <a:r>
              <a:rPr kumimoji="0" lang="en-GB" sz="1200" b="0" i="0" u="none" strike="noStrike" kern="1200" cap="none" spc="0" normalizeH="0" baseline="0" noProof="0">
                <a:ln>
                  <a:noFill/>
                </a:ln>
                <a:solidFill>
                  <a:prstClr val="black">
                    <a:lumMod val="95000"/>
                    <a:lumOff val="5000"/>
                  </a:prstClr>
                </a:solidFill>
                <a:effectLst/>
                <a:uLnTx/>
                <a:uFillTx/>
                <a:latin typeface="Calibri"/>
                <a:ea typeface="+mn-ea"/>
              </a:rPr>
              <a:t>):  </a:t>
            </a:r>
            <a:r>
              <a:rPr kumimoji="0" lang="en-US" sz="1200" b="0" i="0" u="none" strike="noStrike" kern="1200" cap="none" spc="0" normalizeH="0" baseline="0" noProof="0">
                <a:ln>
                  <a:noFill/>
                </a:ln>
                <a:solidFill>
                  <a:prstClr val="black">
                    <a:lumMod val="95000"/>
                    <a:lumOff val="5000"/>
                  </a:prstClr>
                </a:solidFill>
                <a:effectLst/>
                <a:uLnTx/>
                <a:uFillTx/>
                <a:latin typeface="Calibri"/>
                <a:ea typeface="+mn-ea"/>
              </a:rPr>
              <a:t>Total fertility rate represents the number of children that would be born to a woman if she were to live to the end of her childbearing years and bear children in accordance with age-specific fertility rates of the specified year.</a:t>
            </a:r>
          </a:p>
          <a:p>
            <a:pPr marR="0" lvl="0" algn="just" defTabSz="914400" rtl="0" eaLnBrk="1" fontAlgn="auto" latinLnBrk="0" hangingPunct="1">
              <a:lnSpc>
                <a:spcPct val="100000"/>
              </a:lnSpc>
              <a:spcBef>
                <a:spcPct val="20000"/>
              </a:spcBef>
              <a:spcAft>
                <a:spcPts val="0"/>
              </a:spcAft>
              <a:buClr>
                <a:srgbClr val="D00040"/>
              </a:buClr>
              <a:buSzTx/>
              <a:tabLst/>
              <a:defRPr/>
            </a:pPr>
            <a:endParaRPr kumimoji="0" lang="en-US" sz="1200" b="0" i="0" u="none" strike="noStrike" kern="1200" cap="none" spc="0" normalizeH="0" baseline="0" noProof="0">
              <a:ln>
                <a:noFill/>
              </a:ln>
              <a:solidFill>
                <a:prstClr val="black">
                  <a:lumMod val="95000"/>
                  <a:lumOff val="5000"/>
                </a:prstClr>
              </a:solidFill>
              <a:effectLst/>
              <a:uLnTx/>
              <a:uFillTx/>
              <a:latin typeface="Calibri"/>
              <a:ea typeface="+mn-ea"/>
            </a:endParaRPr>
          </a:p>
          <a:p>
            <a:pPr marL="285750" marR="0" lvl="0" indent="-285750" algn="just"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r>
              <a:rPr kumimoji="0" lang="en-GB" sz="1200" b="1" i="0" u="none" strike="noStrike" kern="1200" cap="none" spc="0" normalizeH="0" baseline="0" noProof="0">
                <a:ln>
                  <a:noFill/>
                </a:ln>
                <a:solidFill>
                  <a:prstClr val="black">
                    <a:lumMod val="95000"/>
                    <a:lumOff val="5000"/>
                  </a:prstClr>
                </a:solidFill>
                <a:effectLst/>
                <a:uLnTx/>
                <a:uFillTx/>
                <a:latin typeface="Calibri"/>
                <a:ea typeface="+mn-ea"/>
              </a:rPr>
              <a:t>GDP, PPP (international $): </a:t>
            </a:r>
            <a:r>
              <a:rPr kumimoji="0" lang="en-US" sz="1200" b="0" i="0" u="none" strike="noStrike" kern="1200" cap="none" spc="0" normalizeH="0" baseline="0" noProof="0">
                <a:ln>
                  <a:noFill/>
                </a:ln>
                <a:solidFill>
                  <a:prstClr val="black">
                    <a:lumMod val="95000"/>
                    <a:lumOff val="5000"/>
                  </a:prstClr>
                </a:solidFill>
                <a:effectLst/>
                <a:uLnTx/>
                <a:uFillTx/>
                <a:latin typeface="Calibri"/>
                <a:ea typeface="+mn-ea"/>
              </a:rPr>
              <a:t>PPP GDP is gross domestic product converted to international dollars using purchasing power parity rates. An international dollar has the same purchasing power over GDP as the U.S. dollar has in the United States. GDP is the sum of gross value added by all resident producers in the economy plus any product taxes and minus any subsidies not included in the value of the products. It is calculated without making deductions for depreciation of fabricated assets or for depletion and degradation of natural resources. Data are in current international dollars. For most economies PPP figures are extrapolated from the 2011 International Comparison Program (ICP) benchmark estimates or imputed using a statistical model based on the 2011 ICP. For 47 high- and upper middle-income economies conversion factors are provided by Eurostat and the </a:t>
            </a:r>
            <a:r>
              <a:rPr kumimoji="0" lang="en-US" sz="1200" b="0" i="0" u="none" strike="noStrike" kern="1200" cap="none" spc="0" normalizeH="0" baseline="0" noProof="0" err="1">
                <a:ln>
                  <a:noFill/>
                </a:ln>
                <a:solidFill>
                  <a:prstClr val="black">
                    <a:lumMod val="95000"/>
                    <a:lumOff val="5000"/>
                  </a:prstClr>
                </a:solidFill>
                <a:effectLst/>
                <a:uLnTx/>
                <a:uFillTx/>
                <a:latin typeface="Calibri"/>
                <a:ea typeface="+mn-ea"/>
              </a:rPr>
              <a:t>Organisation</a:t>
            </a:r>
            <a:r>
              <a:rPr kumimoji="0" lang="en-US" sz="1200" b="0" i="0" u="none" strike="noStrike" kern="1200" cap="none" spc="0" normalizeH="0" baseline="0" noProof="0">
                <a:ln>
                  <a:noFill/>
                </a:ln>
                <a:solidFill>
                  <a:prstClr val="black">
                    <a:lumMod val="95000"/>
                    <a:lumOff val="5000"/>
                  </a:prstClr>
                </a:solidFill>
                <a:effectLst/>
                <a:uLnTx/>
                <a:uFillTx/>
                <a:latin typeface="Calibri"/>
                <a:ea typeface="+mn-ea"/>
              </a:rPr>
              <a:t> for Economic Co-operation and Development (OECD).</a:t>
            </a:r>
          </a:p>
          <a:p>
            <a:pPr marL="285750" marR="0" lvl="0" indent="-285750" algn="just"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lang="en-US" sz="1200">
              <a:solidFill>
                <a:prstClr val="black">
                  <a:lumMod val="95000"/>
                  <a:lumOff val="5000"/>
                </a:prstClr>
              </a:solidFill>
              <a:latin typeface="Calibri"/>
            </a:endParaRPr>
          </a:p>
          <a:p>
            <a:pPr marL="285750" marR="0" lvl="0" indent="-285750" algn="just"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r>
              <a:rPr kumimoji="0" lang="en-US" sz="1200" b="1" i="0" u="none" strike="noStrike" kern="1200" cap="none" spc="0" normalizeH="0" baseline="0" noProof="0">
                <a:ln>
                  <a:noFill/>
                </a:ln>
                <a:solidFill>
                  <a:prstClr val="black">
                    <a:lumMod val="95000"/>
                    <a:lumOff val="5000"/>
                  </a:prstClr>
                </a:solidFill>
                <a:effectLst/>
                <a:uLnTx/>
                <a:uFillTx/>
                <a:latin typeface="Calibri"/>
                <a:ea typeface="+mn-ea"/>
              </a:rPr>
              <a:t>GINI index: </a:t>
            </a:r>
            <a:r>
              <a:rPr kumimoji="0" lang="en-US" sz="1200" i="0" u="none" strike="noStrike" kern="1200" cap="none" spc="0" normalizeH="0" baseline="0" noProof="0">
                <a:ln>
                  <a:noFill/>
                </a:ln>
                <a:solidFill>
                  <a:prstClr val="black">
                    <a:lumMod val="95000"/>
                    <a:lumOff val="5000"/>
                  </a:prstClr>
                </a:solidFill>
                <a:effectLst/>
                <a:uLnTx/>
                <a:uFillTx/>
                <a:latin typeface="Calibri"/>
                <a:ea typeface="+mn-ea"/>
              </a:rPr>
              <a:t>Gini index measures the extent to which the distribution of income (or, in some cases, consumption expenditure) among individuals or households within an economy deviates from a perfectly equal distribution. A Lorenz curve plots the cumulative percentages of total income received against the cumulative number of recipients, starting with the poorest individual or household. The Gini index measures the area between the Lorenz curve and a hypothetical line of absolute equality, expressed as a percentage of the maximum area under the line. Thus, a Gini index of 0 represents perfect equality, while an index of 100 implies perfect inequality.</a:t>
            </a:r>
          </a:p>
          <a:p>
            <a:pPr marL="285750" marR="0" lvl="0" indent="-285750" algn="l"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kumimoji="0" lang="en-GB" sz="1200" b="0" i="0" u="none" strike="noStrike" kern="1200" cap="none" spc="0" normalizeH="0" baseline="0" noProof="0">
              <a:ln>
                <a:noFill/>
              </a:ln>
              <a:solidFill>
                <a:prstClr val="black">
                  <a:lumMod val="95000"/>
                  <a:lumOff val="5000"/>
                </a:prstClr>
              </a:solidFill>
              <a:effectLst/>
              <a:uLnTx/>
              <a:uFillTx/>
              <a:latin typeface="Calibri"/>
              <a:ea typeface="+mn-ea"/>
            </a:endParaRPr>
          </a:p>
          <a:p>
            <a:pPr marL="285750" marR="0" lvl="0" indent="-285750" algn="just"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kumimoji="0" lang="en-US" sz="1200" b="0" i="0" u="none" strike="noStrike" kern="1200" cap="none" spc="0" normalizeH="0" baseline="0" noProof="0">
              <a:ln>
                <a:noFill/>
              </a:ln>
              <a:solidFill>
                <a:prstClr val="black">
                  <a:lumMod val="95000"/>
                  <a:lumOff val="5000"/>
                </a:prstClr>
              </a:solidFill>
              <a:effectLst/>
              <a:uLnTx/>
              <a:uFillTx/>
              <a:latin typeface="Calibri"/>
              <a:ea typeface="+mn-ea"/>
            </a:endParaRPr>
          </a:p>
          <a:p>
            <a:pPr marL="285750" marR="0" lvl="0" indent="-285750" algn="just"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kumimoji="0" lang="en-GB" sz="1200" b="0" i="0" u="none" strike="noStrike" kern="1200" cap="none" spc="0" normalizeH="0" baseline="0" noProof="0">
              <a:ln>
                <a:noFill/>
              </a:ln>
              <a:solidFill>
                <a:prstClr val="black">
                  <a:lumMod val="95000"/>
                  <a:lumOff val="5000"/>
                </a:prstClr>
              </a:solidFill>
              <a:effectLst/>
              <a:uLnTx/>
              <a:uFillTx/>
              <a:latin typeface="Calibri"/>
              <a:ea typeface="+mn-ea"/>
            </a:endParaRPr>
          </a:p>
        </p:txBody>
      </p:sp>
    </p:spTree>
    <p:extLst>
      <p:ext uri="{BB962C8B-B14F-4D97-AF65-F5344CB8AC3E}">
        <p14:creationId xmlns:p14="http://schemas.microsoft.com/office/powerpoint/2010/main" val="16614794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5540"/>
            <a:ext cx="6858000" cy="274320"/>
          </a:xfrm>
        </p:spPr>
        <p:txBody>
          <a:bodyPr/>
          <a:lstStyle/>
          <a:p>
            <a:pPr marL="0" marR="0" algn="l">
              <a:lnSpc>
                <a:spcPct val="100000"/>
              </a:lnSpc>
              <a:spcBef>
                <a:spcPts val="0"/>
              </a:spcBef>
              <a:spcAft>
                <a:spcPts val="0"/>
              </a:spcAft>
              <a:buNone/>
            </a:pPr>
            <a:r>
              <a:rPr lang="en-US" sz="1600" b="1" i="0" u="none" cap="none">
                <a:solidFill>
                  <a:srgbClr val="000000">
                    <a:alpha val="100000"/>
                  </a:srgbClr>
                </a:solidFill>
                <a:latin typeface="Calibri (Headings)"/>
                <a:cs typeface="Calibri (Headings)"/>
                <a:sym typeface="Calibri (Headings)"/>
              </a:rPr>
              <a:t>Population ages 65 and above (% of male population) among males,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5" name="TextBox 4">
            <a:extLst>
              <a:ext uri="{FF2B5EF4-FFF2-40B4-BE49-F238E27FC236}">
                <a16:creationId xmlns:a16="http://schemas.microsoft.com/office/drawing/2014/main" id="{E30545B3-E1B8-D647-AFEC-24EB8C67959D}"/>
              </a:ext>
            </a:extLst>
          </p:cNvPr>
          <p:cNvSpPr txBox="1"/>
          <p:nvPr/>
        </p:nvSpPr>
        <p:spPr>
          <a:xfrm>
            <a:off x="583096" y="4687128"/>
            <a:ext cx="773761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World Bank. Data not available: Kosovo, San Marino</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59532" y="151899"/>
            <a:ext cx="3527301" cy="720082"/>
          </a:xfrm>
        </p:spPr>
        <p:txBody>
          <a:bodyPr/>
          <a:lstStyle/>
          <a:p>
            <a:r>
              <a:rPr lang="en-GB"/>
              <a:t>Definitions</a:t>
            </a:r>
          </a:p>
        </p:txBody>
      </p:sp>
      <p:sp>
        <p:nvSpPr>
          <p:cNvPr id="7" name="Content Placeholder 6"/>
          <p:cNvSpPr>
            <a:spLocks noGrp="1"/>
          </p:cNvSpPr>
          <p:nvPr>
            <p:ph sz="quarter" idx="11"/>
          </p:nvPr>
        </p:nvSpPr>
        <p:spPr>
          <a:xfrm>
            <a:off x="359532" y="987574"/>
            <a:ext cx="8424936" cy="4032448"/>
          </a:xfrm>
        </p:spPr>
        <p:txBody>
          <a:bodyPr/>
          <a:lstStyle/>
          <a:p>
            <a:pPr algn="just"/>
            <a:endParaRPr lang="en-GB" b="0"/>
          </a:p>
          <a:p>
            <a:pPr marL="285750" indent="-285750" algn="just">
              <a:buFont typeface="Arial" panose="020B0604020202020204" pitchFamily="34" charset="0"/>
              <a:buChar char="•"/>
            </a:pPr>
            <a:endParaRPr lang="en-GB" b="0"/>
          </a:p>
          <a:p>
            <a:endParaRPr lang="en-GB" b="0"/>
          </a:p>
          <a:p>
            <a:endParaRPr lang="en-US" sz="1400" b="0"/>
          </a:p>
          <a:p>
            <a:pPr marL="285750" indent="-285750">
              <a:buFont typeface="Arial" panose="020B0604020202020204" pitchFamily="34" charset="0"/>
              <a:buChar char="•"/>
            </a:pPr>
            <a:endParaRPr lang="en-GB" sz="1400" b="0"/>
          </a:p>
          <a:p>
            <a:pPr marL="285750" indent="-285750">
              <a:buFont typeface="Arial" panose="020B0604020202020204" pitchFamily="34" charset="0"/>
              <a:buChar char="•"/>
            </a:pPr>
            <a:endParaRPr lang="en-GB" sz="1400" b="0"/>
          </a:p>
          <a:p>
            <a:pPr algn="just"/>
            <a:endParaRPr lang="en-GB" sz="1400"/>
          </a:p>
        </p:txBody>
      </p:sp>
      <p:sp>
        <p:nvSpPr>
          <p:cNvPr id="2" name="TextBox 1">
            <a:extLst>
              <a:ext uri="{FF2B5EF4-FFF2-40B4-BE49-F238E27FC236}">
                <a16:creationId xmlns:a16="http://schemas.microsoft.com/office/drawing/2014/main" id="{830B620E-0947-8757-0394-01A3CDA1B38E}"/>
              </a:ext>
            </a:extLst>
          </p:cNvPr>
          <p:cNvSpPr txBox="1"/>
          <p:nvPr/>
        </p:nvSpPr>
        <p:spPr>
          <a:xfrm>
            <a:off x="557213" y="612374"/>
            <a:ext cx="7315200" cy="7201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kumimoji="0" lang="en-GB" sz="1200" b="0" i="0" u="none" strike="noStrike" kern="1200" cap="none" spc="0" normalizeH="0" baseline="0" noProof="0">
              <a:ln>
                <a:noFill/>
              </a:ln>
              <a:solidFill>
                <a:prstClr val="black">
                  <a:lumMod val="95000"/>
                  <a:lumOff val="5000"/>
                </a:prstClr>
              </a:solidFill>
              <a:effectLst/>
              <a:uLnTx/>
              <a:uFillTx/>
              <a:latin typeface="Calibri"/>
              <a:ea typeface="+mn-ea"/>
            </a:endParaRPr>
          </a:p>
          <a:p>
            <a:pPr marL="285750" marR="0" lvl="0" indent="-285750" algn="just"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kumimoji="0" lang="en-US" sz="1200" b="0" i="0" u="none" strike="noStrike" kern="1200" cap="none" spc="0" normalizeH="0" baseline="0" noProof="0">
              <a:ln>
                <a:noFill/>
              </a:ln>
              <a:solidFill>
                <a:prstClr val="black">
                  <a:lumMod val="95000"/>
                  <a:lumOff val="5000"/>
                </a:prstClr>
              </a:solidFill>
              <a:effectLst/>
              <a:uLnTx/>
              <a:uFillTx/>
              <a:latin typeface="Calibri"/>
              <a:ea typeface="+mn-ea"/>
            </a:endParaRPr>
          </a:p>
          <a:p>
            <a:pPr marL="285750" marR="0" lvl="0" indent="-285750" algn="just"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kumimoji="0" lang="en-GB" sz="1200" b="0" i="0" u="none" strike="noStrike" kern="1200" cap="none" spc="0" normalizeH="0" baseline="0" noProof="0">
              <a:ln>
                <a:noFill/>
              </a:ln>
              <a:solidFill>
                <a:prstClr val="black">
                  <a:lumMod val="95000"/>
                  <a:lumOff val="5000"/>
                </a:prstClr>
              </a:solidFill>
              <a:effectLst/>
              <a:uLnTx/>
              <a:uFillTx/>
              <a:latin typeface="Calibri"/>
              <a:ea typeface="+mn-ea"/>
            </a:endParaRPr>
          </a:p>
        </p:txBody>
      </p:sp>
      <p:sp>
        <p:nvSpPr>
          <p:cNvPr id="3" name="TextBox 2">
            <a:extLst>
              <a:ext uri="{FF2B5EF4-FFF2-40B4-BE49-F238E27FC236}">
                <a16:creationId xmlns:a16="http://schemas.microsoft.com/office/drawing/2014/main" id="{9A42CBEE-E607-EBB5-79E1-2F372FAD9B81}"/>
              </a:ext>
            </a:extLst>
          </p:cNvPr>
          <p:cNvSpPr txBox="1"/>
          <p:nvPr/>
        </p:nvSpPr>
        <p:spPr>
          <a:xfrm>
            <a:off x="359533" y="871981"/>
            <a:ext cx="7384292" cy="4893647"/>
          </a:xfrm>
          <a:prstGeom prst="rect">
            <a:avLst/>
          </a:prstGeom>
          <a:noFill/>
        </p:spPr>
        <p:txBody>
          <a:bodyPr wrap="square" rtlCol="0">
            <a:spAutoFit/>
          </a:bodyPr>
          <a:lstStyle/>
          <a:p>
            <a:pPr marL="285750" indent="-285750" algn="just">
              <a:buClr>
                <a:srgbClr val="C00000"/>
              </a:buClr>
              <a:buFont typeface="Arial" panose="020B0604020202020204" pitchFamily="34" charset="0"/>
              <a:buChar char="•"/>
            </a:pPr>
            <a:r>
              <a:rPr lang="en-US" sz="1200" b="1"/>
              <a:t>Life expectancy at birth (years) females: </a:t>
            </a:r>
            <a:r>
              <a:rPr lang="en-US" sz="1200"/>
              <a:t>The average number of years that a female newborn could expect to live, if she were to pass through life exposed to the sex and age-specific death rates prevailing at the time of her birth, for a specific year, in a given country, territory or geographic area. </a:t>
            </a:r>
          </a:p>
          <a:p>
            <a:pPr marL="285750" indent="-285750" algn="just">
              <a:buClr>
                <a:srgbClr val="C00000"/>
              </a:buClr>
              <a:buFont typeface="Arial" panose="020B0604020202020204" pitchFamily="34" charset="0"/>
              <a:buChar char="•"/>
            </a:pPr>
            <a:endParaRPr lang="en-US" sz="1200"/>
          </a:p>
          <a:p>
            <a:pPr marL="285750" indent="-285750" algn="just">
              <a:buClr>
                <a:srgbClr val="C00000"/>
              </a:buClr>
              <a:buFont typeface="Arial" panose="020B0604020202020204" pitchFamily="34" charset="0"/>
              <a:buChar char="•"/>
            </a:pPr>
            <a:r>
              <a:rPr lang="en-US" sz="1200" b="1"/>
              <a:t>Life expectancy at birth (years) among males: </a:t>
            </a:r>
            <a:r>
              <a:rPr lang="en-US" sz="1200"/>
              <a:t>The average number of years that a male newborn could expect to live, if he were to pass through life exposed to the sex and age-specific death rates prevailing at the time of his birth, for a specific year, in a given country, territory or geographic area.</a:t>
            </a:r>
          </a:p>
          <a:p>
            <a:pPr marL="285750" indent="-285750" algn="just">
              <a:buClr>
                <a:srgbClr val="C00000"/>
              </a:buClr>
              <a:buFont typeface="Arial" panose="020B0604020202020204" pitchFamily="34" charset="0"/>
              <a:buChar char="•"/>
            </a:pPr>
            <a:endParaRPr lang="en-US" sz="1200"/>
          </a:p>
          <a:p>
            <a:pPr marL="285750" indent="-285750" algn="just">
              <a:buClr>
                <a:srgbClr val="C00000"/>
              </a:buClr>
              <a:buFont typeface="Arial" panose="020B0604020202020204" pitchFamily="34" charset="0"/>
              <a:buChar char="•"/>
            </a:pPr>
            <a:r>
              <a:rPr lang="en-US" sz="1200" b="1"/>
              <a:t>Life expectancy at birth, total: </a:t>
            </a:r>
            <a:r>
              <a:rPr lang="en-US" sz="1200"/>
              <a:t>The average number of years that a newborn could expect to live, if he or she were to pass through life exposed to the sex and age-specific death rates prevailing at the time of his or her birth, for a specific year, in a given country, territory or geographic area.</a:t>
            </a:r>
          </a:p>
          <a:p>
            <a:pPr marL="285750" indent="-285750" algn="just">
              <a:buClr>
                <a:srgbClr val="C00000"/>
              </a:buClr>
              <a:buFont typeface="Arial" panose="020B0604020202020204" pitchFamily="34" charset="0"/>
              <a:buChar char="•"/>
            </a:pPr>
            <a:endParaRPr lang="en-US" sz="1200"/>
          </a:p>
          <a:p>
            <a:pPr marL="285750" indent="-285750" algn="just">
              <a:buClr>
                <a:srgbClr val="C00000"/>
              </a:buClr>
              <a:buFont typeface="Arial" panose="020B0604020202020204" pitchFamily="34" charset="0"/>
              <a:buChar char="•"/>
            </a:pPr>
            <a:r>
              <a:rPr lang="en-US" sz="1200" b="1"/>
              <a:t>Median age by country. UN estimates: </a:t>
            </a:r>
            <a:r>
              <a:rPr lang="en-US" sz="1200"/>
              <a:t>Age that divides the population in two parts of equal size, that is, there are as many persons with ages above the median as there are with ages below the median. It is expressed as years.</a:t>
            </a:r>
          </a:p>
          <a:p>
            <a:pPr marL="285750" indent="-285750" algn="just">
              <a:buClr>
                <a:srgbClr val="C00000"/>
              </a:buClr>
              <a:buFont typeface="Arial" panose="020B0604020202020204" pitchFamily="34" charset="0"/>
              <a:buChar char="•"/>
            </a:pPr>
            <a:endParaRPr lang="en-US" sz="1200"/>
          </a:p>
          <a:p>
            <a:pPr marL="285750" indent="-285750" algn="just">
              <a:buClr>
                <a:srgbClr val="C00000"/>
              </a:buClr>
              <a:buFont typeface="Arial" panose="020B0604020202020204" pitchFamily="34" charset="0"/>
              <a:buChar char="•"/>
            </a:pPr>
            <a:r>
              <a:rPr lang="en-US" sz="1200" b="1"/>
              <a:t>Infant mortality rate: </a:t>
            </a:r>
            <a:r>
              <a:rPr lang="en-US" sz="1200"/>
              <a:t>Infant mortality rate is the probability of a child born in a specific year or period dying before reaching the age of one, if subject to age-specific mortality rates of that period. Infant mortality rate is strictly speaking not a rate (i.e. the number of deaths divided by the number of population at risk during a certain period of time) but a probability of death derived from a life table and expressed as rate per 1000 live births.</a:t>
            </a:r>
          </a:p>
          <a:p>
            <a:pPr marL="285750" indent="-285750" algn="just">
              <a:buClr>
                <a:srgbClr val="C00000"/>
              </a:buClr>
              <a:buFont typeface="Arial" panose="020B0604020202020204" pitchFamily="34" charset="0"/>
              <a:buChar char="•"/>
            </a:pPr>
            <a:endParaRPr lang="en-US" sz="1200"/>
          </a:p>
          <a:p>
            <a:pPr marL="285750" indent="-285750" algn="just">
              <a:buClr>
                <a:srgbClr val="C00000"/>
              </a:buClr>
              <a:buFont typeface="Arial" panose="020B0604020202020204" pitchFamily="34" charset="0"/>
              <a:buChar char="•"/>
            </a:pPr>
            <a:endParaRPr lang="en-US" sz="1200"/>
          </a:p>
          <a:p>
            <a:pPr marL="285750" indent="-285750" algn="just">
              <a:buClr>
                <a:srgbClr val="C00000"/>
              </a:buClr>
              <a:buFont typeface="Arial" panose="020B0604020202020204" pitchFamily="34" charset="0"/>
              <a:buChar char="•"/>
            </a:pPr>
            <a:endParaRPr lang="en-US" sz="1200"/>
          </a:p>
          <a:p>
            <a:pPr marL="285750" indent="-285750" algn="just">
              <a:buClr>
                <a:srgbClr val="C00000"/>
              </a:buClr>
              <a:buFont typeface="Arial" panose="020B0604020202020204" pitchFamily="34" charset="0"/>
              <a:buChar char="•"/>
            </a:pPr>
            <a:endParaRPr lang="en-US" sz="1200"/>
          </a:p>
          <a:p>
            <a:pPr marL="285750" indent="-285750" algn="just">
              <a:buClr>
                <a:srgbClr val="C00000"/>
              </a:buClr>
              <a:buFont typeface="Arial" panose="020B0604020202020204" pitchFamily="34" charset="0"/>
              <a:buChar char="•"/>
            </a:pPr>
            <a:endParaRPr lang="en-GB" sz="1200"/>
          </a:p>
        </p:txBody>
      </p:sp>
    </p:spTree>
    <p:extLst>
      <p:ext uri="{BB962C8B-B14F-4D97-AF65-F5344CB8AC3E}">
        <p14:creationId xmlns:p14="http://schemas.microsoft.com/office/powerpoint/2010/main" val="1129418549"/>
      </p:ext>
    </p:extLst>
  </p:cSld>
  <p:clrMapOvr>
    <a:masterClrMapping/>
  </p:clrMapOvr>
  <p:transition>
    <p:fade/>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557213" y="195485"/>
            <a:ext cx="3527301" cy="720082"/>
          </a:xfrm>
        </p:spPr>
        <p:txBody>
          <a:bodyPr/>
          <a:lstStyle/>
          <a:p>
            <a:r>
              <a:rPr lang="en-GB"/>
              <a:t>Definitions</a:t>
            </a:r>
          </a:p>
        </p:txBody>
      </p:sp>
      <p:sp>
        <p:nvSpPr>
          <p:cNvPr id="7" name="Content Placeholder 6"/>
          <p:cNvSpPr>
            <a:spLocks noGrp="1"/>
          </p:cNvSpPr>
          <p:nvPr>
            <p:ph sz="quarter" idx="11"/>
          </p:nvPr>
        </p:nvSpPr>
        <p:spPr>
          <a:xfrm>
            <a:off x="359532" y="987574"/>
            <a:ext cx="8424936" cy="4032448"/>
          </a:xfrm>
        </p:spPr>
        <p:txBody>
          <a:bodyPr/>
          <a:lstStyle/>
          <a:p>
            <a:pPr algn="just"/>
            <a:endParaRPr lang="en-GB" b="0"/>
          </a:p>
          <a:p>
            <a:pPr marL="285750" indent="-285750" algn="just">
              <a:buFont typeface="Arial" panose="020B0604020202020204" pitchFamily="34" charset="0"/>
              <a:buChar char="•"/>
            </a:pPr>
            <a:endParaRPr lang="en-GB" b="0"/>
          </a:p>
          <a:p>
            <a:endParaRPr lang="en-GB" b="0"/>
          </a:p>
          <a:p>
            <a:endParaRPr lang="en-US" sz="1400" b="0"/>
          </a:p>
          <a:p>
            <a:pPr marL="285750" indent="-285750">
              <a:buFont typeface="Arial" panose="020B0604020202020204" pitchFamily="34" charset="0"/>
              <a:buChar char="•"/>
            </a:pPr>
            <a:endParaRPr lang="en-GB" sz="1400" b="0"/>
          </a:p>
          <a:p>
            <a:pPr marL="285750" indent="-285750">
              <a:buFont typeface="Arial" panose="020B0604020202020204" pitchFamily="34" charset="0"/>
              <a:buChar char="•"/>
            </a:pPr>
            <a:endParaRPr lang="en-GB" sz="1400" b="0"/>
          </a:p>
          <a:p>
            <a:pPr algn="just"/>
            <a:endParaRPr lang="en-GB" sz="1400"/>
          </a:p>
        </p:txBody>
      </p:sp>
      <p:sp>
        <p:nvSpPr>
          <p:cNvPr id="2" name="TextBox 1">
            <a:extLst>
              <a:ext uri="{FF2B5EF4-FFF2-40B4-BE49-F238E27FC236}">
                <a16:creationId xmlns:a16="http://schemas.microsoft.com/office/drawing/2014/main" id="{830B620E-0947-8757-0394-01A3CDA1B38E}"/>
              </a:ext>
            </a:extLst>
          </p:cNvPr>
          <p:cNvSpPr txBox="1"/>
          <p:nvPr/>
        </p:nvSpPr>
        <p:spPr>
          <a:xfrm>
            <a:off x="557213" y="612374"/>
            <a:ext cx="7315200" cy="7201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kumimoji="0" lang="en-GB" sz="1200" b="0" i="0" u="none" strike="noStrike" kern="1200" cap="none" spc="0" normalizeH="0" baseline="0" noProof="0">
              <a:ln>
                <a:noFill/>
              </a:ln>
              <a:solidFill>
                <a:prstClr val="black">
                  <a:lumMod val="95000"/>
                  <a:lumOff val="5000"/>
                </a:prstClr>
              </a:solidFill>
              <a:effectLst/>
              <a:uLnTx/>
              <a:uFillTx/>
              <a:latin typeface="Calibri"/>
              <a:ea typeface="+mn-ea"/>
            </a:endParaRPr>
          </a:p>
          <a:p>
            <a:pPr marL="285750" marR="0" lvl="0" indent="-285750" algn="just"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kumimoji="0" lang="en-US" sz="1200" b="0" i="0" u="none" strike="noStrike" kern="1200" cap="none" spc="0" normalizeH="0" baseline="0" noProof="0">
              <a:ln>
                <a:noFill/>
              </a:ln>
              <a:solidFill>
                <a:prstClr val="black">
                  <a:lumMod val="95000"/>
                  <a:lumOff val="5000"/>
                </a:prstClr>
              </a:solidFill>
              <a:effectLst/>
              <a:uLnTx/>
              <a:uFillTx/>
              <a:latin typeface="Calibri"/>
              <a:ea typeface="+mn-ea"/>
            </a:endParaRPr>
          </a:p>
          <a:p>
            <a:pPr marL="285750" marR="0" lvl="0" indent="-285750" algn="just"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kumimoji="0" lang="en-GB" sz="1200" b="0" i="0" u="none" strike="noStrike" kern="1200" cap="none" spc="0" normalizeH="0" baseline="0" noProof="0">
              <a:ln>
                <a:noFill/>
              </a:ln>
              <a:solidFill>
                <a:prstClr val="black">
                  <a:lumMod val="95000"/>
                  <a:lumOff val="5000"/>
                </a:prstClr>
              </a:solidFill>
              <a:effectLst/>
              <a:uLnTx/>
              <a:uFillTx/>
              <a:latin typeface="Calibri"/>
              <a:ea typeface="+mn-ea"/>
            </a:endParaRPr>
          </a:p>
        </p:txBody>
      </p:sp>
      <p:sp>
        <p:nvSpPr>
          <p:cNvPr id="3" name="TextBox 2">
            <a:extLst>
              <a:ext uri="{FF2B5EF4-FFF2-40B4-BE49-F238E27FC236}">
                <a16:creationId xmlns:a16="http://schemas.microsoft.com/office/drawing/2014/main" id="{E22AA52C-38F4-D810-EE7E-D1DFA3C6C620}"/>
              </a:ext>
            </a:extLst>
          </p:cNvPr>
          <p:cNvSpPr txBox="1"/>
          <p:nvPr/>
        </p:nvSpPr>
        <p:spPr>
          <a:xfrm>
            <a:off x="585789" y="843560"/>
            <a:ext cx="7136606" cy="2862322"/>
          </a:xfrm>
          <a:prstGeom prst="rect">
            <a:avLst/>
          </a:prstGeom>
          <a:noFill/>
        </p:spPr>
        <p:txBody>
          <a:bodyPr wrap="square" rtlCol="0">
            <a:spAutoFit/>
          </a:bodyPr>
          <a:lstStyle/>
          <a:p>
            <a:pPr marL="171450" indent="-171450" algn="just">
              <a:buClr>
                <a:srgbClr val="C00000"/>
              </a:buClr>
              <a:buFont typeface="Arial" panose="020B0604020202020204" pitchFamily="34" charset="0"/>
              <a:buChar char="•"/>
            </a:pPr>
            <a:r>
              <a:rPr lang="en-US" sz="1200" b="1"/>
              <a:t>Local population (% of total population) – </a:t>
            </a:r>
            <a:r>
              <a:rPr lang="en-US" sz="1200"/>
              <a:t>percentage of indigenous people among the population</a:t>
            </a:r>
          </a:p>
          <a:p>
            <a:pPr marL="171450" indent="-171450" algn="just">
              <a:buClr>
                <a:srgbClr val="C00000"/>
              </a:buClr>
              <a:buFont typeface="Arial" panose="020B0604020202020204" pitchFamily="34" charset="0"/>
              <a:buChar char="•"/>
            </a:pPr>
            <a:endParaRPr lang="en-US" sz="1200"/>
          </a:p>
          <a:p>
            <a:pPr marL="171450" indent="-171450" algn="just">
              <a:buClr>
                <a:srgbClr val="C00000"/>
              </a:buClr>
              <a:buFont typeface="Arial" panose="020B0604020202020204" pitchFamily="34" charset="0"/>
              <a:buChar char="•"/>
            </a:pPr>
            <a:r>
              <a:rPr lang="en-US" sz="1200" b="1"/>
              <a:t>Percentage of population age 15 with tertiary schooling </a:t>
            </a:r>
            <a:r>
              <a:rPr lang="en-US" sz="1200"/>
              <a:t>- Percentage of population age 15+ with tertiary schooling (Completed Tertiary). </a:t>
            </a:r>
          </a:p>
          <a:p>
            <a:pPr marL="171450" indent="-171450" algn="just">
              <a:buClr>
                <a:srgbClr val="C00000"/>
              </a:buClr>
              <a:buFont typeface="Arial" panose="020B0604020202020204" pitchFamily="34" charset="0"/>
              <a:buChar char="•"/>
            </a:pPr>
            <a:endParaRPr lang="en-US" sz="1200"/>
          </a:p>
          <a:p>
            <a:pPr marL="171450" indent="-171450" algn="just">
              <a:buClr>
                <a:srgbClr val="C00000"/>
              </a:buClr>
              <a:buFont typeface="Arial" panose="020B0604020202020204" pitchFamily="34" charset="0"/>
              <a:buChar char="•"/>
            </a:pPr>
            <a:r>
              <a:rPr lang="en-US" sz="1200" b="1"/>
              <a:t>Unemployment (% of labor force) (modeled ILO estimate) </a:t>
            </a:r>
            <a:r>
              <a:rPr lang="en-US" sz="1200"/>
              <a:t>- share of the labor force that is without work but available for and seeking employment.</a:t>
            </a:r>
          </a:p>
          <a:p>
            <a:pPr marL="171450" indent="-171450" algn="just">
              <a:buClr>
                <a:srgbClr val="C00000"/>
              </a:buClr>
              <a:buFont typeface="Arial" panose="020B0604020202020204" pitchFamily="34" charset="0"/>
              <a:buChar char="•"/>
            </a:pPr>
            <a:endParaRPr lang="en-US" sz="1200" b="1"/>
          </a:p>
          <a:p>
            <a:pPr marL="171450" indent="-171450" algn="just">
              <a:buClr>
                <a:srgbClr val="C00000"/>
              </a:buClr>
              <a:buFont typeface="Arial" panose="020B0604020202020204" pitchFamily="34" charset="0"/>
              <a:buChar char="•"/>
            </a:pPr>
            <a:r>
              <a:rPr lang="en-US" sz="1200" b="1"/>
              <a:t>Population ages 65 and above (% of total population): </a:t>
            </a:r>
            <a:r>
              <a:rPr lang="en-US" sz="1200"/>
              <a:t>Population ages 65 and above as a percentage of the total population. Population is based on the de facto definition of population, which counts all residents regardless of legal status or citizenship. World Bank staff estimates using the World Bank's total population and age/sex distributions of the United Nations Population Division's World Population Prospects: 2017 Revision. </a:t>
            </a:r>
          </a:p>
          <a:p>
            <a:pPr marL="171450" indent="-171450" algn="just">
              <a:buClr>
                <a:srgbClr val="C00000"/>
              </a:buClr>
              <a:buFont typeface="Arial" panose="020B0604020202020204" pitchFamily="34" charset="0"/>
              <a:buChar char="•"/>
            </a:pPr>
            <a:endParaRPr lang="en-US" sz="1200" b="1"/>
          </a:p>
          <a:p>
            <a:pPr marL="171450" indent="-171450" algn="just">
              <a:buClr>
                <a:srgbClr val="C00000"/>
              </a:buClr>
              <a:buFont typeface="Arial" panose="020B0604020202020204" pitchFamily="34" charset="0"/>
              <a:buChar char="•"/>
            </a:pPr>
            <a:endParaRPr lang="en-GB" sz="1200"/>
          </a:p>
        </p:txBody>
      </p:sp>
    </p:spTree>
    <p:extLst>
      <p:ext uri="{BB962C8B-B14F-4D97-AF65-F5344CB8AC3E}">
        <p14:creationId xmlns:p14="http://schemas.microsoft.com/office/powerpoint/2010/main" val="4193606935"/>
      </p:ext>
    </p:extLst>
  </p:cSld>
  <p:clrMapOvr>
    <a:masterClrMapping/>
  </p:clrMapOvr>
  <p:transition>
    <p:fade/>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59532" y="295919"/>
            <a:ext cx="3527301" cy="720082"/>
          </a:xfrm>
        </p:spPr>
        <p:txBody>
          <a:bodyPr/>
          <a:lstStyle/>
          <a:p>
            <a:r>
              <a:rPr lang="en-GB"/>
              <a:t>Definitions</a:t>
            </a:r>
          </a:p>
        </p:txBody>
      </p:sp>
      <p:sp>
        <p:nvSpPr>
          <p:cNvPr id="7" name="Content Placeholder 6"/>
          <p:cNvSpPr>
            <a:spLocks noGrp="1"/>
          </p:cNvSpPr>
          <p:nvPr>
            <p:ph sz="quarter" idx="11"/>
          </p:nvPr>
        </p:nvSpPr>
        <p:spPr>
          <a:xfrm>
            <a:off x="359532" y="987574"/>
            <a:ext cx="8424936" cy="4032448"/>
          </a:xfrm>
        </p:spPr>
        <p:txBody>
          <a:bodyPr/>
          <a:lstStyle/>
          <a:p>
            <a:pPr algn="just"/>
            <a:endParaRPr lang="en-GB" b="0"/>
          </a:p>
          <a:p>
            <a:pPr marL="285750" indent="-285750" algn="just">
              <a:buFont typeface="Arial" panose="020B0604020202020204" pitchFamily="34" charset="0"/>
              <a:buChar char="•"/>
            </a:pPr>
            <a:endParaRPr lang="en-GB" b="0"/>
          </a:p>
          <a:p>
            <a:endParaRPr lang="en-GB" b="0"/>
          </a:p>
          <a:p>
            <a:endParaRPr lang="en-US" sz="1400" b="0"/>
          </a:p>
          <a:p>
            <a:pPr marL="285750" indent="-285750">
              <a:buFont typeface="Arial" panose="020B0604020202020204" pitchFamily="34" charset="0"/>
              <a:buChar char="•"/>
            </a:pPr>
            <a:endParaRPr lang="en-GB" sz="1400" b="0"/>
          </a:p>
          <a:p>
            <a:pPr marL="285750" indent="-285750">
              <a:buFont typeface="Arial" panose="020B0604020202020204" pitchFamily="34" charset="0"/>
              <a:buChar char="•"/>
            </a:pPr>
            <a:endParaRPr lang="en-GB" sz="1400" b="0"/>
          </a:p>
          <a:p>
            <a:pPr algn="just"/>
            <a:endParaRPr lang="en-GB" sz="1400"/>
          </a:p>
        </p:txBody>
      </p:sp>
      <p:sp>
        <p:nvSpPr>
          <p:cNvPr id="2" name="TextBox 1">
            <a:extLst>
              <a:ext uri="{FF2B5EF4-FFF2-40B4-BE49-F238E27FC236}">
                <a16:creationId xmlns:a16="http://schemas.microsoft.com/office/drawing/2014/main" id="{830B620E-0947-8757-0394-01A3CDA1B38E}"/>
              </a:ext>
            </a:extLst>
          </p:cNvPr>
          <p:cNvSpPr txBox="1"/>
          <p:nvPr/>
        </p:nvSpPr>
        <p:spPr>
          <a:xfrm>
            <a:off x="557213" y="612374"/>
            <a:ext cx="7315200" cy="7201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kumimoji="0" lang="en-GB" sz="1200" b="0" i="0" u="none" strike="noStrike" kern="1200" cap="none" spc="0" normalizeH="0" baseline="0" noProof="0">
              <a:ln>
                <a:noFill/>
              </a:ln>
              <a:solidFill>
                <a:prstClr val="black">
                  <a:lumMod val="95000"/>
                  <a:lumOff val="5000"/>
                </a:prstClr>
              </a:solidFill>
              <a:effectLst/>
              <a:uLnTx/>
              <a:uFillTx/>
              <a:latin typeface="Calibri"/>
              <a:ea typeface="+mn-ea"/>
            </a:endParaRPr>
          </a:p>
          <a:p>
            <a:pPr marL="285750" marR="0" lvl="0" indent="-285750" algn="just"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kumimoji="0" lang="en-US" sz="1200" b="0" i="0" u="none" strike="noStrike" kern="1200" cap="none" spc="0" normalizeH="0" baseline="0" noProof="0">
              <a:ln>
                <a:noFill/>
              </a:ln>
              <a:solidFill>
                <a:prstClr val="black">
                  <a:lumMod val="95000"/>
                  <a:lumOff val="5000"/>
                </a:prstClr>
              </a:solidFill>
              <a:effectLst/>
              <a:uLnTx/>
              <a:uFillTx/>
              <a:latin typeface="Calibri"/>
              <a:ea typeface="+mn-ea"/>
            </a:endParaRPr>
          </a:p>
          <a:p>
            <a:pPr marL="285750" marR="0" lvl="0" indent="-285750" algn="just"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kumimoji="0" lang="en-GB" sz="1200" b="0" i="0" u="none" strike="noStrike" kern="1200" cap="none" spc="0" normalizeH="0" baseline="0" noProof="0">
              <a:ln>
                <a:noFill/>
              </a:ln>
              <a:solidFill>
                <a:prstClr val="black">
                  <a:lumMod val="95000"/>
                  <a:lumOff val="5000"/>
                </a:prstClr>
              </a:solidFill>
              <a:effectLst/>
              <a:uLnTx/>
              <a:uFillTx/>
              <a:latin typeface="Calibri"/>
              <a:ea typeface="+mn-ea"/>
            </a:endParaRPr>
          </a:p>
        </p:txBody>
      </p:sp>
      <p:sp>
        <p:nvSpPr>
          <p:cNvPr id="3" name="TextBox 2">
            <a:extLst>
              <a:ext uri="{FF2B5EF4-FFF2-40B4-BE49-F238E27FC236}">
                <a16:creationId xmlns:a16="http://schemas.microsoft.com/office/drawing/2014/main" id="{E22AA52C-38F4-D810-EE7E-D1DFA3C6C620}"/>
              </a:ext>
            </a:extLst>
          </p:cNvPr>
          <p:cNvSpPr txBox="1"/>
          <p:nvPr/>
        </p:nvSpPr>
        <p:spPr>
          <a:xfrm>
            <a:off x="359532" y="655960"/>
            <a:ext cx="7427156" cy="2862322"/>
          </a:xfrm>
          <a:prstGeom prst="rect">
            <a:avLst/>
          </a:prstGeom>
          <a:noFill/>
        </p:spPr>
        <p:txBody>
          <a:bodyPr wrap="square" rtlCol="0">
            <a:spAutoFit/>
          </a:bodyPr>
          <a:lstStyle/>
          <a:p>
            <a:pPr marL="171450" indent="-171450" algn="just">
              <a:buClr>
                <a:srgbClr val="C00000"/>
              </a:buClr>
              <a:buFont typeface="Arial" panose="020B0604020202020204" pitchFamily="34" charset="0"/>
              <a:buChar char="•"/>
            </a:pPr>
            <a:endParaRPr lang="en-US" sz="1200"/>
          </a:p>
          <a:p>
            <a:pPr marL="171450" indent="-171450" algn="just">
              <a:buClr>
                <a:srgbClr val="C00000"/>
              </a:buClr>
              <a:buFont typeface="Arial" panose="020B0604020202020204" pitchFamily="34" charset="0"/>
              <a:buChar char="•"/>
            </a:pPr>
            <a:r>
              <a:rPr lang="en-US" sz="1200" b="1"/>
              <a:t>Unemployment, total (% of total labor force): </a:t>
            </a:r>
            <a:r>
              <a:rPr lang="en-US" sz="1200"/>
              <a:t>Unemployment refers to the share of the </a:t>
            </a:r>
            <a:r>
              <a:rPr lang="en-US" sz="1200" err="1"/>
              <a:t>labour</a:t>
            </a:r>
            <a:r>
              <a:rPr lang="en-US" sz="1200"/>
              <a:t> force that is without work but available for and seeking employment. Source: International </a:t>
            </a:r>
            <a:r>
              <a:rPr lang="en-US" sz="1200" err="1"/>
              <a:t>Labour</a:t>
            </a:r>
            <a:r>
              <a:rPr lang="en-US" sz="1200"/>
              <a:t> Organization, ILOSTAT database.</a:t>
            </a:r>
          </a:p>
          <a:p>
            <a:pPr marL="171450" indent="-171450" algn="just">
              <a:buClr>
                <a:srgbClr val="C00000"/>
              </a:buClr>
              <a:buFont typeface="Arial" panose="020B0604020202020204" pitchFamily="34" charset="0"/>
              <a:buChar char="•"/>
            </a:pPr>
            <a:endParaRPr lang="en-US" sz="1200"/>
          </a:p>
          <a:p>
            <a:pPr marL="171450" indent="-171450" algn="just">
              <a:buClr>
                <a:srgbClr val="C00000"/>
              </a:buClr>
              <a:buFont typeface="Arial" panose="020B0604020202020204" pitchFamily="34" charset="0"/>
              <a:buChar char="•"/>
            </a:pPr>
            <a:r>
              <a:rPr lang="en-US" sz="1200" b="1"/>
              <a:t>Distribution of population, urban (%): </a:t>
            </a:r>
            <a:r>
              <a:rPr lang="en-US" sz="1200"/>
              <a:t>Urban population (% of total population). Urban population refers to people living in urban areas as defined by national statistical offices. The data are collected and smoothed by United Nations Population Division.</a:t>
            </a:r>
          </a:p>
          <a:p>
            <a:pPr algn="just">
              <a:buClr>
                <a:srgbClr val="C00000"/>
              </a:buClr>
            </a:pPr>
            <a:endParaRPr lang="en-US" sz="1200" b="1"/>
          </a:p>
          <a:p>
            <a:pPr marL="171450" indent="-171450" algn="just">
              <a:buClr>
                <a:srgbClr val="C00000"/>
              </a:buClr>
              <a:buFont typeface="Arial" panose="020B0604020202020204" pitchFamily="34" charset="0"/>
              <a:buChar char="•"/>
            </a:pPr>
            <a:r>
              <a:rPr lang="en-US" sz="1200" b="1"/>
              <a:t>Current health expenditure (CHE) (% of gross domestic product (GDP)): </a:t>
            </a:r>
            <a:r>
              <a:rPr lang="en-US" sz="1200"/>
              <a:t>This indicator describes the share of spending on health in each country relative to the size of its economy, for a specific year. It shows the importance of the health sector in the economy and indicates the societal priority, measured in monetary terms, given to health. Current health expenditure corresponds to the final consumption of health care goods and services while excluding investment, exports and intermediate consumption.</a:t>
            </a:r>
          </a:p>
          <a:p>
            <a:pPr marL="171450" indent="-171450" algn="just">
              <a:buClr>
                <a:srgbClr val="C00000"/>
              </a:buClr>
              <a:buFont typeface="Arial" panose="020B0604020202020204" pitchFamily="34" charset="0"/>
              <a:buChar char="•"/>
            </a:pPr>
            <a:endParaRPr lang="en-GB" sz="1200"/>
          </a:p>
        </p:txBody>
      </p:sp>
    </p:spTree>
    <p:extLst>
      <p:ext uri="{BB962C8B-B14F-4D97-AF65-F5344CB8AC3E}">
        <p14:creationId xmlns:p14="http://schemas.microsoft.com/office/powerpoint/2010/main" val="1965591107"/>
      </p:ext>
    </p:extLst>
  </p:cSld>
  <p:clrMapOvr>
    <a:masterClrMapping/>
  </p:clrMapOvr>
  <p:transition>
    <p:fade/>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35795" y="290957"/>
            <a:ext cx="3527301" cy="720082"/>
          </a:xfrm>
        </p:spPr>
        <p:txBody>
          <a:bodyPr/>
          <a:lstStyle/>
          <a:p>
            <a:r>
              <a:rPr lang="en-GB"/>
              <a:t>Definitions</a:t>
            </a:r>
          </a:p>
        </p:txBody>
      </p:sp>
      <p:sp>
        <p:nvSpPr>
          <p:cNvPr id="7" name="Content Placeholder 6"/>
          <p:cNvSpPr>
            <a:spLocks noGrp="1"/>
          </p:cNvSpPr>
          <p:nvPr>
            <p:ph sz="quarter" idx="11"/>
          </p:nvPr>
        </p:nvSpPr>
        <p:spPr>
          <a:xfrm>
            <a:off x="359532" y="987574"/>
            <a:ext cx="8424936" cy="4032448"/>
          </a:xfrm>
        </p:spPr>
        <p:txBody>
          <a:bodyPr/>
          <a:lstStyle/>
          <a:p>
            <a:pPr algn="just"/>
            <a:endParaRPr lang="en-GB" b="0"/>
          </a:p>
          <a:p>
            <a:pPr marL="285750" indent="-285750" algn="just">
              <a:buFont typeface="Arial" panose="020B0604020202020204" pitchFamily="34" charset="0"/>
              <a:buChar char="•"/>
            </a:pPr>
            <a:endParaRPr lang="en-GB" b="0"/>
          </a:p>
          <a:p>
            <a:endParaRPr lang="en-GB" b="0"/>
          </a:p>
          <a:p>
            <a:endParaRPr lang="en-US" sz="1400" b="0"/>
          </a:p>
          <a:p>
            <a:pPr marL="285750" indent="-285750">
              <a:buFont typeface="Arial" panose="020B0604020202020204" pitchFamily="34" charset="0"/>
              <a:buChar char="•"/>
            </a:pPr>
            <a:endParaRPr lang="en-GB" sz="1400" b="0"/>
          </a:p>
          <a:p>
            <a:pPr marL="285750" indent="-285750">
              <a:buFont typeface="Arial" panose="020B0604020202020204" pitchFamily="34" charset="0"/>
              <a:buChar char="•"/>
            </a:pPr>
            <a:endParaRPr lang="en-GB" sz="1400" b="0"/>
          </a:p>
          <a:p>
            <a:pPr algn="just"/>
            <a:endParaRPr lang="en-GB" sz="1400"/>
          </a:p>
        </p:txBody>
      </p:sp>
      <p:sp>
        <p:nvSpPr>
          <p:cNvPr id="2" name="TextBox 1">
            <a:extLst>
              <a:ext uri="{FF2B5EF4-FFF2-40B4-BE49-F238E27FC236}">
                <a16:creationId xmlns:a16="http://schemas.microsoft.com/office/drawing/2014/main" id="{830B620E-0947-8757-0394-01A3CDA1B38E}"/>
              </a:ext>
            </a:extLst>
          </p:cNvPr>
          <p:cNvSpPr txBox="1"/>
          <p:nvPr/>
        </p:nvSpPr>
        <p:spPr>
          <a:xfrm>
            <a:off x="557213" y="612374"/>
            <a:ext cx="7315200" cy="7201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kumimoji="0" lang="en-GB" sz="1200" b="0" i="0" u="none" strike="noStrike" kern="1200" cap="none" spc="0" normalizeH="0" baseline="0" noProof="0">
              <a:ln>
                <a:noFill/>
              </a:ln>
              <a:solidFill>
                <a:prstClr val="black">
                  <a:lumMod val="95000"/>
                  <a:lumOff val="5000"/>
                </a:prstClr>
              </a:solidFill>
              <a:effectLst/>
              <a:uLnTx/>
              <a:uFillTx/>
              <a:latin typeface="Calibri"/>
              <a:ea typeface="+mn-ea"/>
            </a:endParaRPr>
          </a:p>
          <a:p>
            <a:pPr marL="285750" marR="0" lvl="0" indent="-285750" algn="just"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kumimoji="0" lang="en-US" sz="1200" b="0" i="0" u="none" strike="noStrike" kern="1200" cap="none" spc="0" normalizeH="0" baseline="0" noProof="0">
              <a:ln>
                <a:noFill/>
              </a:ln>
              <a:solidFill>
                <a:prstClr val="black">
                  <a:lumMod val="95000"/>
                  <a:lumOff val="5000"/>
                </a:prstClr>
              </a:solidFill>
              <a:effectLst/>
              <a:uLnTx/>
              <a:uFillTx/>
              <a:latin typeface="Calibri"/>
              <a:ea typeface="+mn-ea"/>
            </a:endParaRPr>
          </a:p>
          <a:p>
            <a:pPr marL="285750" marR="0" lvl="0" indent="-285750" algn="just"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kumimoji="0" lang="en-GB" sz="1200" b="0" i="0" u="none" strike="noStrike" kern="1200" cap="none" spc="0" normalizeH="0" baseline="0" noProof="0">
              <a:ln>
                <a:noFill/>
              </a:ln>
              <a:solidFill>
                <a:prstClr val="black">
                  <a:lumMod val="95000"/>
                  <a:lumOff val="5000"/>
                </a:prstClr>
              </a:solidFill>
              <a:effectLst/>
              <a:uLnTx/>
              <a:uFillTx/>
              <a:latin typeface="Calibri"/>
              <a:ea typeface="+mn-ea"/>
            </a:endParaRPr>
          </a:p>
        </p:txBody>
      </p:sp>
      <p:sp>
        <p:nvSpPr>
          <p:cNvPr id="5" name="TextBox 4">
            <a:extLst>
              <a:ext uri="{FF2B5EF4-FFF2-40B4-BE49-F238E27FC236}">
                <a16:creationId xmlns:a16="http://schemas.microsoft.com/office/drawing/2014/main" id="{8E61BEBD-A8B0-C567-759D-6FE97E27E24F}"/>
              </a:ext>
            </a:extLst>
          </p:cNvPr>
          <p:cNvSpPr txBox="1"/>
          <p:nvPr/>
        </p:nvSpPr>
        <p:spPr>
          <a:xfrm>
            <a:off x="635795" y="930140"/>
            <a:ext cx="7143750" cy="3600986"/>
          </a:xfrm>
          <a:prstGeom prst="rect">
            <a:avLst/>
          </a:prstGeom>
          <a:noFill/>
        </p:spPr>
        <p:txBody>
          <a:bodyPr wrap="square" rtlCol="0">
            <a:spAutoFit/>
          </a:bodyPr>
          <a:lstStyle/>
          <a:p>
            <a:pPr marL="285750" indent="-285750" algn="just">
              <a:buClr>
                <a:srgbClr val="C00000"/>
              </a:buClr>
              <a:buFont typeface="Arial" panose="020B0604020202020204" pitchFamily="34" charset="0"/>
              <a:buChar char="•"/>
            </a:pPr>
            <a:r>
              <a:rPr lang="en-GB" sz="1200" b="1"/>
              <a:t>Current health expenditure (CHE) (per capita in PPP): </a:t>
            </a:r>
            <a:r>
              <a:rPr lang="en-US" sz="1200"/>
              <a:t>This indicator estimates the expenditure on health per person in US dollars, taking into account the purchasing parity between currencies. It contributes to understanding of the health expenditure relative to the population size facilitating international comparison as well as to the purchasing power of the respective currency. This indicator approximates how much is spent on health on average on a person in respective year and country. It is calculated by dividing the CHE in national currency units by the relevant exchange rate into USD purchasing power parity (PPP) and further by dividing this by the number of people living in the country.</a:t>
            </a:r>
            <a:r>
              <a:rPr lang="en-GB" sz="1200"/>
              <a:t> </a:t>
            </a:r>
          </a:p>
          <a:p>
            <a:pPr marL="285750" indent="-285750" algn="just">
              <a:buClr>
                <a:srgbClr val="C00000"/>
              </a:buClr>
              <a:buFont typeface="Arial" panose="020B0604020202020204" pitchFamily="34" charset="0"/>
              <a:buChar char="•"/>
            </a:pPr>
            <a:endParaRPr lang="en-GB" sz="1200"/>
          </a:p>
          <a:p>
            <a:pPr marL="285750" indent="-285750" algn="just">
              <a:buClr>
                <a:srgbClr val="C00000"/>
              </a:buClr>
              <a:buFont typeface="Arial" panose="020B0604020202020204" pitchFamily="34" charset="0"/>
              <a:buChar char="•"/>
            </a:pPr>
            <a:r>
              <a:rPr lang="en-US" sz="1200" b="1"/>
              <a:t>Domestic Private Health Expenditure (PVT-D) (% of Current Health Expenditure (CHE)): </a:t>
            </a:r>
            <a:r>
              <a:rPr lang="en-US" sz="1200"/>
              <a:t>Share of current health expenditures funded from private sources. This indicator details the role of the private sector in funding health care in each country. Private sector funds stem from households, corporations and non-profit organizations. Such expenditures can be either prepaid to voluntary health insurance or paid directly to healthcare providers. This indicator describes the role of the private sector in funding healthcare relative to public or external sources.</a:t>
            </a:r>
          </a:p>
          <a:p>
            <a:pPr marL="285750" indent="-285750" algn="just">
              <a:buClr>
                <a:srgbClr val="C00000"/>
              </a:buClr>
              <a:buFont typeface="Arial" panose="020B0604020202020204" pitchFamily="34" charset="0"/>
              <a:buChar char="•"/>
            </a:pPr>
            <a:endParaRPr lang="en-US" sz="1200"/>
          </a:p>
          <a:p>
            <a:pPr marL="285750" indent="-285750" algn="just">
              <a:buClr>
                <a:srgbClr val="C00000"/>
              </a:buClr>
              <a:buFont typeface="Arial" panose="020B0604020202020204" pitchFamily="34" charset="0"/>
              <a:buChar char="•"/>
            </a:pPr>
            <a:endParaRPr lang="en-US" sz="1200"/>
          </a:p>
          <a:p>
            <a:pPr marL="285750" indent="-285750" algn="just">
              <a:buClr>
                <a:srgbClr val="C00000"/>
              </a:buClr>
              <a:buFont typeface="Arial" panose="020B0604020202020204" pitchFamily="34" charset="0"/>
              <a:buChar char="•"/>
            </a:pPr>
            <a:endParaRPr lang="en-US" sz="1200"/>
          </a:p>
          <a:p>
            <a:pPr marL="285750" indent="-285750" algn="just">
              <a:buClr>
                <a:srgbClr val="C00000"/>
              </a:buClr>
              <a:buFont typeface="Arial" panose="020B0604020202020204" pitchFamily="34" charset="0"/>
              <a:buChar char="•"/>
            </a:pPr>
            <a:endParaRPr lang="en-GB" sz="1200"/>
          </a:p>
          <a:p>
            <a:pPr marL="285750" indent="-285750" algn="just">
              <a:buClr>
                <a:srgbClr val="C00000"/>
              </a:buClr>
              <a:buFont typeface="Arial" panose="020B0604020202020204" pitchFamily="34" charset="0"/>
              <a:buChar char="•"/>
            </a:pPr>
            <a:endParaRPr lang="en-GB" sz="1200"/>
          </a:p>
        </p:txBody>
      </p:sp>
    </p:spTree>
    <p:extLst>
      <p:ext uri="{BB962C8B-B14F-4D97-AF65-F5344CB8AC3E}">
        <p14:creationId xmlns:p14="http://schemas.microsoft.com/office/powerpoint/2010/main" val="1565981021"/>
      </p:ext>
    </p:extLst>
  </p:cSld>
  <p:clrMapOvr>
    <a:masterClrMapping/>
  </p:clrMapOvr>
  <p:transition>
    <p:fade/>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59532" y="276670"/>
            <a:ext cx="3527301" cy="720082"/>
          </a:xfrm>
        </p:spPr>
        <p:txBody>
          <a:bodyPr/>
          <a:lstStyle/>
          <a:p>
            <a:r>
              <a:rPr lang="en-GB"/>
              <a:t>Definitions</a:t>
            </a:r>
          </a:p>
        </p:txBody>
      </p:sp>
      <p:sp>
        <p:nvSpPr>
          <p:cNvPr id="7" name="Content Placeholder 6"/>
          <p:cNvSpPr>
            <a:spLocks noGrp="1"/>
          </p:cNvSpPr>
          <p:nvPr>
            <p:ph sz="quarter" idx="11"/>
          </p:nvPr>
        </p:nvSpPr>
        <p:spPr>
          <a:xfrm>
            <a:off x="359532" y="987574"/>
            <a:ext cx="8424936" cy="4032448"/>
          </a:xfrm>
        </p:spPr>
        <p:txBody>
          <a:bodyPr/>
          <a:lstStyle/>
          <a:p>
            <a:pPr algn="just"/>
            <a:endParaRPr lang="en-GB" b="0"/>
          </a:p>
          <a:p>
            <a:pPr marL="285750" indent="-285750" algn="just">
              <a:buFont typeface="Arial" panose="020B0604020202020204" pitchFamily="34" charset="0"/>
              <a:buChar char="•"/>
            </a:pPr>
            <a:endParaRPr lang="en-GB" b="0"/>
          </a:p>
          <a:p>
            <a:endParaRPr lang="en-GB" b="0"/>
          </a:p>
          <a:p>
            <a:endParaRPr lang="en-US" sz="1400" b="0"/>
          </a:p>
          <a:p>
            <a:pPr marL="285750" indent="-285750">
              <a:buFont typeface="Arial" panose="020B0604020202020204" pitchFamily="34" charset="0"/>
              <a:buChar char="•"/>
            </a:pPr>
            <a:endParaRPr lang="en-GB" sz="1400" b="0"/>
          </a:p>
          <a:p>
            <a:pPr marL="285750" indent="-285750">
              <a:buFont typeface="Arial" panose="020B0604020202020204" pitchFamily="34" charset="0"/>
              <a:buChar char="•"/>
            </a:pPr>
            <a:endParaRPr lang="en-GB" sz="1400" b="0"/>
          </a:p>
          <a:p>
            <a:pPr algn="just"/>
            <a:endParaRPr lang="en-GB" sz="1400"/>
          </a:p>
        </p:txBody>
      </p:sp>
      <p:sp>
        <p:nvSpPr>
          <p:cNvPr id="2" name="TextBox 1">
            <a:extLst>
              <a:ext uri="{FF2B5EF4-FFF2-40B4-BE49-F238E27FC236}">
                <a16:creationId xmlns:a16="http://schemas.microsoft.com/office/drawing/2014/main" id="{830B620E-0947-8757-0394-01A3CDA1B38E}"/>
              </a:ext>
            </a:extLst>
          </p:cNvPr>
          <p:cNvSpPr txBox="1"/>
          <p:nvPr/>
        </p:nvSpPr>
        <p:spPr>
          <a:xfrm>
            <a:off x="557213" y="612374"/>
            <a:ext cx="7315200" cy="7201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kumimoji="0" lang="en-GB" sz="1200" b="0" i="0" u="none" strike="noStrike" kern="1200" cap="none" spc="0" normalizeH="0" baseline="0" noProof="0">
              <a:ln>
                <a:noFill/>
              </a:ln>
              <a:solidFill>
                <a:prstClr val="black">
                  <a:lumMod val="95000"/>
                  <a:lumOff val="5000"/>
                </a:prstClr>
              </a:solidFill>
              <a:effectLst/>
              <a:uLnTx/>
              <a:uFillTx/>
              <a:latin typeface="Calibri"/>
              <a:ea typeface="+mn-ea"/>
            </a:endParaRPr>
          </a:p>
          <a:p>
            <a:pPr marL="285750" marR="0" lvl="0" indent="-285750" algn="just"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kumimoji="0" lang="en-US" sz="1200" b="0" i="0" u="none" strike="noStrike" kern="1200" cap="none" spc="0" normalizeH="0" baseline="0" noProof="0">
              <a:ln>
                <a:noFill/>
              </a:ln>
              <a:solidFill>
                <a:prstClr val="black">
                  <a:lumMod val="95000"/>
                  <a:lumOff val="5000"/>
                </a:prstClr>
              </a:solidFill>
              <a:effectLst/>
              <a:uLnTx/>
              <a:uFillTx/>
              <a:latin typeface="Calibri"/>
              <a:ea typeface="+mn-ea"/>
            </a:endParaRPr>
          </a:p>
          <a:p>
            <a:pPr marL="285750" marR="0" lvl="0" indent="-285750" algn="just"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kumimoji="0" lang="en-GB" sz="1200" b="0" i="0" u="none" strike="noStrike" kern="1200" cap="none" spc="0" normalizeH="0" baseline="0" noProof="0">
              <a:ln>
                <a:noFill/>
              </a:ln>
              <a:solidFill>
                <a:prstClr val="black">
                  <a:lumMod val="95000"/>
                  <a:lumOff val="5000"/>
                </a:prstClr>
              </a:solidFill>
              <a:effectLst/>
              <a:uLnTx/>
              <a:uFillTx/>
              <a:latin typeface="Calibri"/>
              <a:ea typeface="+mn-ea"/>
            </a:endParaRPr>
          </a:p>
        </p:txBody>
      </p:sp>
      <p:sp>
        <p:nvSpPr>
          <p:cNvPr id="3" name="TextBox 2">
            <a:extLst>
              <a:ext uri="{FF2B5EF4-FFF2-40B4-BE49-F238E27FC236}">
                <a16:creationId xmlns:a16="http://schemas.microsoft.com/office/drawing/2014/main" id="{7D12D6D6-492B-EA54-B690-D8E9F1F067B5}"/>
              </a:ext>
            </a:extLst>
          </p:cNvPr>
          <p:cNvSpPr txBox="1"/>
          <p:nvPr/>
        </p:nvSpPr>
        <p:spPr>
          <a:xfrm>
            <a:off x="359532" y="894277"/>
            <a:ext cx="7391437" cy="301005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r>
              <a:rPr kumimoji="0" lang="en-US" sz="1200" b="1" i="0" u="none" strike="noStrike" kern="1200" cap="none" spc="0" normalizeH="0" baseline="0" noProof="0">
                <a:ln>
                  <a:noFill/>
                </a:ln>
                <a:solidFill>
                  <a:prstClr val="black">
                    <a:lumMod val="95000"/>
                    <a:lumOff val="5000"/>
                  </a:prstClr>
                </a:solidFill>
                <a:effectLst/>
                <a:uLnTx/>
                <a:uFillTx/>
                <a:latin typeface="Calibri"/>
                <a:ea typeface="+mn-ea"/>
              </a:rPr>
              <a:t>Percentage of regular daily smokers in the population. age  15+</a:t>
            </a:r>
            <a:r>
              <a:rPr kumimoji="0" lang="en-GB" sz="1200" b="1" i="0" u="none" strike="noStrike" kern="1200" cap="none" spc="0" normalizeH="0" baseline="0" noProof="0">
                <a:ln>
                  <a:noFill/>
                </a:ln>
                <a:solidFill>
                  <a:prstClr val="black">
                    <a:lumMod val="95000"/>
                    <a:lumOff val="5000"/>
                  </a:prstClr>
                </a:solidFill>
                <a:effectLst/>
                <a:uLnTx/>
                <a:uFillTx/>
                <a:latin typeface="Calibri"/>
                <a:ea typeface="+mn-ea"/>
              </a:rPr>
              <a:t>: </a:t>
            </a:r>
            <a:r>
              <a:rPr kumimoji="0" lang="en-GB" sz="1200" b="0" i="0" u="none" strike="noStrike" kern="1200" cap="none" spc="0" normalizeH="0" baseline="0" noProof="0">
                <a:ln>
                  <a:noFill/>
                </a:ln>
                <a:solidFill>
                  <a:prstClr val="black">
                    <a:lumMod val="95000"/>
                    <a:lumOff val="5000"/>
                  </a:prstClr>
                </a:solidFill>
                <a:effectLst/>
                <a:uLnTx/>
                <a:uFillTx/>
                <a:latin typeface="Calibri"/>
                <a:ea typeface="+mn-ea"/>
              </a:rPr>
              <a:t>Prevalence estimates for daily smoking of any tobacco product are age-standardized rates for people aged 15 years and over. "Tobacco smoking" includes cigarettes, cigars, pipes or any other smoked tobacco products. The definition of "daily tobacco smoking" varies between surveys, but often means current smoking of any tobacco product at least once a day. The estimate is age-standardized using the WHO standard.</a:t>
            </a:r>
          </a:p>
          <a:p>
            <a:pPr marL="285750" marR="0" lvl="0" indent="-285750" algn="just"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lang="en-GB" sz="1200">
              <a:solidFill>
                <a:prstClr val="black">
                  <a:lumMod val="95000"/>
                  <a:lumOff val="5000"/>
                </a:prstClr>
              </a:solidFill>
              <a:latin typeface="Calibri"/>
            </a:endParaRPr>
          </a:p>
          <a:p>
            <a:pPr marL="285750" marR="0" lvl="0" indent="-285750" algn="just"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r>
              <a:rPr lang="it-IT" sz="1200" b="1">
                <a:solidFill>
                  <a:prstClr val="black">
                    <a:lumMod val="95000"/>
                    <a:lumOff val="5000"/>
                  </a:prstClr>
                </a:solidFill>
                <a:latin typeface="Calibri"/>
              </a:rPr>
              <a:t>Alcohol, total per capita (15+) consumption (in litres of pure alcohol):</a:t>
            </a:r>
            <a:r>
              <a:rPr lang="it-IT" sz="1200">
                <a:solidFill>
                  <a:prstClr val="black">
                    <a:lumMod val="95000"/>
                    <a:lumOff val="5000"/>
                  </a:prstClr>
                </a:solidFill>
                <a:latin typeface="Calibri"/>
              </a:rPr>
              <a:t> </a:t>
            </a:r>
            <a:r>
              <a:rPr lang="en-US" sz="1200">
                <a:solidFill>
                  <a:prstClr val="black">
                    <a:lumMod val="95000"/>
                    <a:lumOff val="5000"/>
                  </a:prstClr>
                </a:solidFill>
                <a:latin typeface="Calibri"/>
              </a:rPr>
              <a:t>Pure alcohol consumption (PAC) is defined as the total (sum of recorded PAC three-year average and unrecorded PAC) amount of alcohol consumed per person (15+ years) over a calendar year, in </a:t>
            </a:r>
            <a:r>
              <a:rPr lang="en-US" sz="1200" err="1">
                <a:solidFill>
                  <a:prstClr val="black">
                    <a:lumMod val="95000"/>
                    <a:lumOff val="5000"/>
                  </a:prstClr>
                </a:solidFill>
                <a:latin typeface="Calibri"/>
              </a:rPr>
              <a:t>litres</a:t>
            </a:r>
            <a:r>
              <a:rPr lang="en-US" sz="1200">
                <a:solidFill>
                  <a:prstClr val="black">
                    <a:lumMod val="95000"/>
                    <a:lumOff val="5000"/>
                  </a:prstClr>
                </a:solidFill>
                <a:latin typeface="Calibri"/>
              </a:rPr>
              <a:t> of pure alcohol. Recorded alcohol consumption refers to official statistics (production, import, export, and sales or taxation data), while the unrecorded alcohol consumption refers to alcohol which is not taxed and is outside the usual system of governmental control. In circumstances in which the number of tourists per year is at least the number of inhabitants, the tourist consumption is also taken into account and is deducted from the country's recorded PAC.</a:t>
            </a:r>
          </a:p>
          <a:p>
            <a:pPr marL="285750" marR="0" lvl="0" indent="-285750" algn="just"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lang="en-GB" sz="1200">
              <a:solidFill>
                <a:prstClr val="black">
                  <a:lumMod val="95000"/>
                  <a:lumOff val="5000"/>
                </a:prstClr>
              </a:solidFill>
              <a:latin typeface="Calibri"/>
            </a:endParaRPr>
          </a:p>
          <a:p>
            <a:pPr marL="285750" marR="0" lvl="0" indent="-285750" algn="just"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kumimoji="0" lang="fr-FR" sz="1200" b="0" i="0" u="none" strike="noStrike" kern="1200" cap="none" spc="0" normalizeH="0" baseline="0" noProof="0">
              <a:ln>
                <a:noFill/>
              </a:ln>
              <a:solidFill>
                <a:prstClr val="black">
                  <a:lumMod val="95000"/>
                  <a:lumOff val="5000"/>
                </a:prstClr>
              </a:solidFill>
              <a:effectLst/>
              <a:uLnTx/>
              <a:uFillTx/>
              <a:latin typeface="Calibri"/>
              <a:ea typeface="+mn-ea"/>
            </a:endParaRPr>
          </a:p>
        </p:txBody>
      </p:sp>
    </p:spTree>
    <p:extLst>
      <p:ext uri="{BB962C8B-B14F-4D97-AF65-F5344CB8AC3E}">
        <p14:creationId xmlns:p14="http://schemas.microsoft.com/office/powerpoint/2010/main" val="2677429993"/>
      </p:ext>
    </p:extLst>
  </p:cSld>
  <p:clrMapOvr>
    <a:masterClrMapping/>
  </p:clrMapOvr>
  <p:transition>
    <p:fade/>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485772" y="195456"/>
            <a:ext cx="3527301" cy="720082"/>
          </a:xfrm>
        </p:spPr>
        <p:txBody>
          <a:bodyPr/>
          <a:lstStyle/>
          <a:p>
            <a:r>
              <a:rPr lang="en-GB"/>
              <a:t>Definitions</a:t>
            </a:r>
          </a:p>
        </p:txBody>
      </p:sp>
      <p:sp>
        <p:nvSpPr>
          <p:cNvPr id="7" name="Content Placeholder 6"/>
          <p:cNvSpPr>
            <a:spLocks noGrp="1"/>
          </p:cNvSpPr>
          <p:nvPr>
            <p:ph sz="quarter" idx="11"/>
          </p:nvPr>
        </p:nvSpPr>
        <p:spPr>
          <a:xfrm>
            <a:off x="359532" y="987574"/>
            <a:ext cx="8424936" cy="4032448"/>
          </a:xfrm>
        </p:spPr>
        <p:txBody>
          <a:bodyPr/>
          <a:lstStyle/>
          <a:p>
            <a:pPr algn="just"/>
            <a:endParaRPr lang="en-GB" b="0"/>
          </a:p>
          <a:p>
            <a:pPr marL="285750" indent="-285750" algn="just">
              <a:buFont typeface="Arial" panose="020B0604020202020204" pitchFamily="34" charset="0"/>
              <a:buChar char="•"/>
            </a:pPr>
            <a:endParaRPr lang="en-GB" b="0"/>
          </a:p>
          <a:p>
            <a:endParaRPr lang="en-GB" b="0"/>
          </a:p>
          <a:p>
            <a:endParaRPr lang="en-US" sz="1400" b="0"/>
          </a:p>
          <a:p>
            <a:pPr marL="285750" indent="-285750">
              <a:buFont typeface="Arial" panose="020B0604020202020204" pitchFamily="34" charset="0"/>
              <a:buChar char="•"/>
            </a:pPr>
            <a:endParaRPr lang="en-GB" sz="1400" b="0"/>
          </a:p>
          <a:p>
            <a:pPr marL="285750" indent="-285750">
              <a:buFont typeface="Arial" panose="020B0604020202020204" pitchFamily="34" charset="0"/>
              <a:buChar char="•"/>
            </a:pPr>
            <a:endParaRPr lang="en-GB" sz="1400" b="0"/>
          </a:p>
          <a:p>
            <a:pPr algn="just"/>
            <a:endParaRPr lang="en-GB" sz="1400"/>
          </a:p>
        </p:txBody>
      </p:sp>
      <p:sp>
        <p:nvSpPr>
          <p:cNvPr id="2" name="TextBox 1">
            <a:extLst>
              <a:ext uri="{FF2B5EF4-FFF2-40B4-BE49-F238E27FC236}">
                <a16:creationId xmlns:a16="http://schemas.microsoft.com/office/drawing/2014/main" id="{830B620E-0947-8757-0394-01A3CDA1B38E}"/>
              </a:ext>
            </a:extLst>
          </p:cNvPr>
          <p:cNvSpPr txBox="1"/>
          <p:nvPr/>
        </p:nvSpPr>
        <p:spPr>
          <a:xfrm>
            <a:off x="557213" y="627475"/>
            <a:ext cx="7315200" cy="7201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kumimoji="0" lang="en-GB" sz="1200" b="0" i="0" u="none" strike="noStrike" kern="1200" cap="none" spc="0" normalizeH="0" baseline="0" noProof="0">
              <a:ln>
                <a:noFill/>
              </a:ln>
              <a:solidFill>
                <a:prstClr val="black">
                  <a:lumMod val="95000"/>
                  <a:lumOff val="5000"/>
                </a:prstClr>
              </a:solidFill>
              <a:effectLst/>
              <a:uLnTx/>
              <a:uFillTx/>
              <a:latin typeface="Calibri"/>
              <a:ea typeface="+mn-ea"/>
            </a:endParaRPr>
          </a:p>
          <a:p>
            <a:pPr marL="285750" marR="0" lvl="0" indent="-285750" algn="just"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kumimoji="0" lang="en-US" sz="1200" b="0" i="0" u="none" strike="noStrike" kern="1200" cap="none" spc="0" normalizeH="0" baseline="0" noProof="0">
              <a:ln>
                <a:noFill/>
              </a:ln>
              <a:solidFill>
                <a:prstClr val="black">
                  <a:lumMod val="95000"/>
                  <a:lumOff val="5000"/>
                </a:prstClr>
              </a:solidFill>
              <a:effectLst/>
              <a:uLnTx/>
              <a:uFillTx/>
              <a:latin typeface="Calibri"/>
              <a:ea typeface="+mn-ea"/>
            </a:endParaRPr>
          </a:p>
          <a:p>
            <a:pPr marL="285750" marR="0" lvl="0" indent="-285750" algn="just"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kumimoji="0" lang="en-GB" sz="1200" b="0" i="0" u="none" strike="noStrike" kern="1200" cap="none" spc="0" normalizeH="0" baseline="0" noProof="0">
              <a:ln>
                <a:noFill/>
              </a:ln>
              <a:solidFill>
                <a:prstClr val="black">
                  <a:lumMod val="95000"/>
                  <a:lumOff val="5000"/>
                </a:prstClr>
              </a:solidFill>
              <a:effectLst/>
              <a:uLnTx/>
              <a:uFillTx/>
              <a:latin typeface="Calibri"/>
              <a:ea typeface="+mn-ea"/>
            </a:endParaRPr>
          </a:p>
        </p:txBody>
      </p:sp>
      <p:sp>
        <p:nvSpPr>
          <p:cNvPr id="3" name="TextBox 2">
            <a:extLst>
              <a:ext uri="{FF2B5EF4-FFF2-40B4-BE49-F238E27FC236}">
                <a16:creationId xmlns:a16="http://schemas.microsoft.com/office/drawing/2014/main" id="{4435567D-0F7D-5A79-8327-F5BCD16F84FD}"/>
              </a:ext>
            </a:extLst>
          </p:cNvPr>
          <p:cNvSpPr txBox="1"/>
          <p:nvPr/>
        </p:nvSpPr>
        <p:spPr>
          <a:xfrm>
            <a:off x="557211" y="483519"/>
            <a:ext cx="7243763" cy="5078313"/>
          </a:xfrm>
          <a:prstGeom prst="rect">
            <a:avLst/>
          </a:prstGeom>
          <a:noFill/>
        </p:spPr>
        <p:txBody>
          <a:bodyPr wrap="square" lIns="91440" tIns="45720" rIns="91440" bIns="45720" rtlCol="0" anchor="t">
            <a:spAutoFit/>
          </a:bodyPr>
          <a:lstStyle/>
          <a:p>
            <a:pPr algn="just">
              <a:buClr>
                <a:srgbClr val="C00000"/>
              </a:buClr>
            </a:pPr>
            <a:endParaRPr lang="it-IT" sz="1200"/>
          </a:p>
          <a:p>
            <a:pPr marL="171450" indent="-171450" algn="just">
              <a:buClr>
                <a:srgbClr val="C00000"/>
              </a:buClr>
              <a:buFont typeface="Arial" panose="020B0604020202020204" pitchFamily="34" charset="0"/>
              <a:buChar char="•"/>
            </a:pPr>
            <a:r>
              <a:rPr lang="en-US" sz="1200" b="1"/>
              <a:t>Average Annual Population-Weighted PM2.5, (ug/m3): </a:t>
            </a:r>
            <a:r>
              <a:rPr lang="en-US" sz="1200"/>
              <a:t>Population-weighted annual average concentration of PM2.5 (Particulate matter less than or equal to 2.5 µm (micrometers) in aerodynamic diameter). PM2.5 is measured in units of micrograms per cubic meter (µg/m3).</a:t>
            </a:r>
            <a:endParaRPr lang="en-US" sz="1200">
              <a:cs typeface="Calibri"/>
            </a:endParaRPr>
          </a:p>
          <a:p>
            <a:pPr marL="171450" indent="-171450" algn="just">
              <a:buClr>
                <a:srgbClr val="C00000"/>
              </a:buClr>
              <a:buFont typeface="Arial" panose="020B0604020202020204" pitchFamily="34" charset="0"/>
              <a:buChar char="•"/>
            </a:pPr>
            <a:endParaRPr lang="en-US" sz="1200"/>
          </a:p>
          <a:p>
            <a:pPr marL="171450" indent="-171450" algn="just">
              <a:buClr>
                <a:srgbClr val="C00000"/>
              </a:buClr>
              <a:buFont typeface="Arial" panose="020B0604020202020204" pitchFamily="34" charset="0"/>
              <a:buChar char="•"/>
            </a:pPr>
            <a:r>
              <a:rPr lang="en-GB" sz="1200" b="1" i="0" u="none" cap="none">
                <a:solidFill>
                  <a:srgbClr val="000000">
                    <a:alpha val="100000"/>
                  </a:srgbClr>
                </a:solidFill>
                <a:latin typeface="Calibri"/>
                <a:cs typeface="Calibri (Headings)"/>
                <a:sym typeface="Calibri (Headings)"/>
              </a:rPr>
              <a:t>Average Seasonal Population-Weighted Ozone: </a:t>
            </a:r>
            <a:r>
              <a:rPr lang="en-US" sz="1200"/>
              <a:t>Human exposure to ozone in terms of the population-weighted average seasonal 8-hour daily maximum concentration for a given country or region</a:t>
            </a:r>
            <a:endParaRPr lang="en-US" sz="1200">
              <a:cs typeface="Calibri"/>
            </a:endParaRPr>
          </a:p>
          <a:p>
            <a:pPr marL="171450" indent="-171450" algn="just">
              <a:buClr>
                <a:srgbClr val="C00000"/>
              </a:buClr>
              <a:buFont typeface="Arial" panose="020B0604020202020204" pitchFamily="34" charset="0"/>
              <a:buChar char="•"/>
            </a:pPr>
            <a:endParaRPr lang="en-US" sz="1200" b="1">
              <a:cs typeface="Calibri"/>
            </a:endParaRPr>
          </a:p>
          <a:p>
            <a:pPr marL="171450" indent="-171450" algn="just">
              <a:buClr>
                <a:srgbClr val="C00000"/>
              </a:buClr>
              <a:buFont typeface="Arial" panose="020B0604020202020204" pitchFamily="34" charset="0"/>
              <a:buChar char="•"/>
            </a:pPr>
            <a:r>
              <a:rPr lang="en-US" sz="1200" b="1"/>
              <a:t>DALYs (Disability-Adjusted Life Years) of Particulate matter pollution (Rate, Age-standardized):</a:t>
            </a:r>
            <a:r>
              <a:rPr lang="en-US" sz="1200"/>
              <a:t> Age-standardized rate per 100 000 people of disability-adjusted life years lost due to particulate matter air pollution</a:t>
            </a:r>
            <a:endParaRPr lang="en-US" sz="1200">
              <a:cs typeface="Calibri"/>
            </a:endParaRPr>
          </a:p>
          <a:p>
            <a:pPr marL="171450" indent="-171450" algn="just">
              <a:buClr>
                <a:srgbClr val="C00000"/>
              </a:buClr>
              <a:buFont typeface="Arial" panose="020B0604020202020204" pitchFamily="34" charset="0"/>
              <a:buChar char="•"/>
            </a:pPr>
            <a:endParaRPr lang="en-US" sz="1200">
              <a:cs typeface="Calibri"/>
            </a:endParaRPr>
          </a:p>
          <a:p>
            <a:pPr marL="171450" indent="-171450" algn="just">
              <a:buClr>
                <a:srgbClr val="C00000"/>
              </a:buClr>
              <a:buFont typeface="Arial" panose="020B0604020202020204" pitchFamily="34" charset="0"/>
              <a:buChar char="•"/>
            </a:pPr>
            <a:r>
              <a:rPr lang="en-US" sz="1200" b="1"/>
              <a:t>Diabetes prevalence (% of population ages 20 to 79):</a:t>
            </a:r>
            <a:r>
              <a:rPr lang="en-US" sz="1200"/>
              <a:t> Diabetes refers to the percentage of people ages 20-79 who have type 1 or type 2 diabetes.</a:t>
            </a:r>
            <a:endParaRPr lang="en-US" sz="1200">
              <a:cs typeface="Calibri"/>
            </a:endParaRPr>
          </a:p>
          <a:p>
            <a:pPr marL="171450" indent="-171450" algn="just">
              <a:buClr>
                <a:srgbClr val="C00000"/>
              </a:buClr>
              <a:buFont typeface="Arial" panose="020B0604020202020204" pitchFamily="34" charset="0"/>
              <a:buChar char="•"/>
            </a:pPr>
            <a:endParaRPr lang="en-US" sz="1200">
              <a:cs typeface="Calibri"/>
            </a:endParaRPr>
          </a:p>
          <a:p>
            <a:pPr marL="171450" indent="-171450" algn="just">
              <a:buClr>
                <a:srgbClr val="C00000"/>
              </a:buClr>
              <a:buFont typeface="Arial" panose="020B0604020202020204" pitchFamily="34" charset="0"/>
              <a:buChar char="•"/>
            </a:pPr>
            <a:r>
              <a:rPr lang="en-US" sz="1200" b="1"/>
              <a:t>Estimated intake of sugar-sweetened beverages in adults aged 25 and older(g/day): </a:t>
            </a:r>
            <a:r>
              <a:rPr lang="en-US" sz="1200"/>
              <a:t>Daily consumption of liquids that are sweetened with various forms of added sugars (g),  in adult population  aged 25 and older.</a:t>
            </a:r>
            <a:endParaRPr lang="en-US" sz="1200">
              <a:cs typeface="Calibri"/>
            </a:endParaRPr>
          </a:p>
          <a:p>
            <a:pPr marL="171450" indent="-171450" algn="just">
              <a:buClr>
                <a:srgbClr val="C00000"/>
              </a:buClr>
              <a:buFont typeface="Arial" panose="020B0604020202020204" pitchFamily="34" charset="0"/>
              <a:buChar char="•"/>
            </a:pPr>
            <a:endParaRPr lang="en-US" sz="1200" b="1">
              <a:cs typeface="Calibri"/>
            </a:endParaRPr>
          </a:p>
          <a:p>
            <a:pPr algn="just">
              <a:buClr>
                <a:srgbClr val="C00000"/>
              </a:buClr>
            </a:pPr>
            <a:endParaRPr lang="en-US" sz="1200" b="1">
              <a:cs typeface="Calibri"/>
            </a:endParaRPr>
          </a:p>
          <a:p>
            <a:pPr marL="171450" indent="-171450" algn="just">
              <a:buClr>
                <a:srgbClr val="C00000"/>
              </a:buClr>
              <a:buFont typeface="Arial" panose="020B0604020202020204" pitchFamily="34" charset="0"/>
              <a:buChar char="•"/>
            </a:pPr>
            <a:r>
              <a:rPr lang="en-US" sz="1200" b="1"/>
              <a:t>Estimated intake of fruit in adults aged 25 and older (g/day): </a:t>
            </a:r>
            <a:r>
              <a:rPr lang="en-US" sz="1200"/>
              <a:t>Daily consumption of fruit  in adult population  aged 25 and older (g).</a:t>
            </a:r>
            <a:endParaRPr lang="en-US" sz="1200">
              <a:cs typeface="Calibri"/>
            </a:endParaRPr>
          </a:p>
          <a:p>
            <a:pPr marL="171450" indent="-171450" algn="just">
              <a:buClr>
                <a:srgbClr val="C00000"/>
              </a:buClr>
              <a:buFont typeface="Arial" panose="020B0604020202020204" pitchFamily="34" charset="0"/>
              <a:buChar char="•"/>
            </a:pPr>
            <a:endParaRPr lang="en-US" sz="1200" b="1">
              <a:cs typeface="Calibri"/>
            </a:endParaRPr>
          </a:p>
          <a:p>
            <a:pPr marL="171450" indent="-171450" algn="just">
              <a:buClr>
                <a:srgbClr val="C00000"/>
              </a:buClr>
              <a:buFont typeface="Arial" panose="020B0604020202020204" pitchFamily="34" charset="0"/>
              <a:buChar char="•"/>
            </a:pPr>
            <a:endParaRPr lang="en-US" sz="1200" b="1">
              <a:cs typeface="Calibri"/>
            </a:endParaRPr>
          </a:p>
          <a:p>
            <a:pPr marL="171450" indent="-171450" algn="just">
              <a:buClr>
                <a:srgbClr val="C00000"/>
              </a:buClr>
              <a:buFont typeface="Arial" panose="020B0604020202020204" pitchFamily="34" charset="0"/>
              <a:buChar char="•"/>
            </a:pPr>
            <a:endParaRPr lang="en-US" sz="1200"/>
          </a:p>
          <a:p>
            <a:pPr marL="171450" indent="-171450" algn="just">
              <a:buClr>
                <a:srgbClr val="C00000"/>
              </a:buClr>
              <a:buFont typeface="Arial" panose="020B0604020202020204" pitchFamily="34" charset="0"/>
              <a:buChar char="•"/>
            </a:pPr>
            <a:endParaRPr lang="en-US" sz="1200"/>
          </a:p>
          <a:p>
            <a:pPr marL="171450" indent="-171450" algn="just">
              <a:buClr>
                <a:srgbClr val="C00000"/>
              </a:buClr>
              <a:buFont typeface="Arial" panose="020B0604020202020204" pitchFamily="34" charset="0"/>
              <a:buChar char="•"/>
            </a:pPr>
            <a:endParaRPr lang="en-US" sz="1200"/>
          </a:p>
          <a:p>
            <a:pPr marL="171450" indent="-171450" algn="just">
              <a:buClr>
                <a:srgbClr val="C00000"/>
              </a:buClr>
              <a:buFont typeface="Arial" panose="020B0604020202020204" pitchFamily="34" charset="0"/>
              <a:buChar char="•"/>
            </a:pPr>
            <a:endParaRPr lang="en-US" sz="1200"/>
          </a:p>
          <a:p>
            <a:pPr marL="171450" indent="-171450" algn="just">
              <a:buClr>
                <a:srgbClr val="C00000"/>
              </a:buClr>
              <a:buFont typeface="Arial" panose="020B0604020202020204" pitchFamily="34" charset="0"/>
              <a:buChar char="•"/>
            </a:pPr>
            <a:endParaRPr lang="en-GB" sz="1200"/>
          </a:p>
        </p:txBody>
      </p:sp>
    </p:spTree>
    <p:extLst>
      <p:ext uri="{BB962C8B-B14F-4D97-AF65-F5344CB8AC3E}">
        <p14:creationId xmlns:p14="http://schemas.microsoft.com/office/powerpoint/2010/main" val="3421067125"/>
      </p:ext>
    </p:extLst>
  </p:cSld>
  <p:clrMapOvr>
    <a:masterClrMapping/>
  </p:clrMapOvr>
  <p:transition>
    <p:fade/>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59532" y="180474"/>
            <a:ext cx="3527301" cy="720082"/>
          </a:xfrm>
        </p:spPr>
        <p:txBody>
          <a:bodyPr/>
          <a:lstStyle/>
          <a:p>
            <a:r>
              <a:rPr lang="en-GB"/>
              <a:t>Definitions</a:t>
            </a:r>
          </a:p>
        </p:txBody>
      </p:sp>
      <p:sp>
        <p:nvSpPr>
          <p:cNvPr id="7" name="Content Placeholder 6"/>
          <p:cNvSpPr>
            <a:spLocks noGrp="1"/>
          </p:cNvSpPr>
          <p:nvPr>
            <p:ph sz="quarter" idx="11"/>
          </p:nvPr>
        </p:nvSpPr>
        <p:spPr>
          <a:xfrm>
            <a:off x="359532" y="987574"/>
            <a:ext cx="8424936" cy="4032448"/>
          </a:xfrm>
        </p:spPr>
        <p:txBody>
          <a:bodyPr/>
          <a:lstStyle/>
          <a:p>
            <a:pPr algn="just"/>
            <a:endParaRPr lang="en-GB" b="0"/>
          </a:p>
          <a:p>
            <a:pPr marL="285750" indent="-285750" algn="just">
              <a:buFont typeface="Arial" panose="020B0604020202020204" pitchFamily="34" charset="0"/>
              <a:buChar char="•"/>
            </a:pPr>
            <a:endParaRPr lang="en-GB" b="0"/>
          </a:p>
          <a:p>
            <a:endParaRPr lang="en-GB" b="0"/>
          </a:p>
          <a:p>
            <a:endParaRPr lang="en-US" sz="1400" b="0"/>
          </a:p>
          <a:p>
            <a:pPr marL="285750" indent="-285750">
              <a:buFont typeface="Arial" panose="020B0604020202020204" pitchFamily="34" charset="0"/>
              <a:buChar char="•"/>
            </a:pPr>
            <a:endParaRPr lang="en-GB" sz="1400" b="0"/>
          </a:p>
          <a:p>
            <a:pPr marL="285750" indent="-285750">
              <a:buFont typeface="Arial" panose="020B0604020202020204" pitchFamily="34" charset="0"/>
              <a:buChar char="•"/>
            </a:pPr>
            <a:endParaRPr lang="en-GB" sz="1400" b="0"/>
          </a:p>
          <a:p>
            <a:pPr algn="just"/>
            <a:endParaRPr lang="en-GB" sz="1400"/>
          </a:p>
        </p:txBody>
      </p:sp>
      <p:sp>
        <p:nvSpPr>
          <p:cNvPr id="2" name="TextBox 1">
            <a:extLst>
              <a:ext uri="{FF2B5EF4-FFF2-40B4-BE49-F238E27FC236}">
                <a16:creationId xmlns:a16="http://schemas.microsoft.com/office/drawing/2014/main" id="{830B620E-0947-8757-0394-01A3CDA1B38E}"/>
              </a:ext>
            </a:extLst>
          </p:cNvPr>
          <p:cNvSpPr txBox="1"/>
          <p:nvPr/>
        </p:nvSpPr>
        <p:spPr>
          <a:xfrm>
            <a:off x="557213" y="612374"/>
            <a:ext cx="7315200" cy="7201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kumimoji="0" lang="en-GB" sz="1200" b="0" i="0" u="none" strike="noStrike" kern="1200" cap="none" spc="0" normalizeH="0" baseline="0" noProof="0">
              <a:ln>
                <a:noFill/>
              </a:ln>
              <a:solidFill>
                <a:prstClr val="black">
                  <a:lumMod val="95000"/>
                  <a:lumOff val="5000"/>
                </a:prstClr>
              </a:solidFill>
              <a:effectLst/>
              <a:uLnTx/>
              <a:uFillTx/>
              <a:latin typeface="Calibri"/>
              <a:ea typeface="+mn-ea"/>
            </a:endParaRPr>
          </a:p>
          <a:p>
            <a:pPr marL="285750" marR="0" lvl="0" indent="-285750" algn="just"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kumimoji="0" lang="en-US" sz="1200" b="0" i="0" u="none" strike="noStrike" kern="1200" cap="none" spc="0" normalizeH="0" baseline="0" noProof="0">
              <a:ln>
                <a:noFill/>
              </a:ln>
              <a:solidFill>
                <a:prstClr val="black">
                  <a:lumMod val="95000"/>
                  <a:lumOff val="5000"/>
                </a:prstClr>
              </a:solidFill>
              <a:effectLst/>
              <a:uLnTx/>
              <a:uFillTx/>
              <a:latin typeface="Calibri"/>
              <a:ea typeface="+mn-ea"/>
            </a:endParaRPr>
          </a:p>
          <a:p>
            <a:pPr marL="285750" marR="0" lvl="0" indent="-285750" algn="just"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kumimoji="0" lang="en-GB" sz="1200" b="0" i="0" u="none" strike="noStrike" kern="1200" cap="none" spc="0" normalizeH="0" baseline="0" noProof="0">
              <a:ln>
                <a:noFill/>
              </a:ln>
              <a:solidFill>
                <a:prstClr val="black">
                  <a:lumMod val="95000"/>
                  <a:lumOff val="5000"/>
                </a:prstClr>
              </a:solidFill>
              <a:effectLst/>
              <a:uLnTx/>
              <a:uFillTx/>
              <a:latin typeface="Calibri"/>
              <a:ea typeface="+mn-ea"/>
            </a:endParaRPr>
          </a:p>
        </p:txBody>
      </p:sp>
      <p:sp>
        <p:nvSpPr>
          <p:cNvPr id="3" name="TextBox 2">
            <a:extLst>
              <a:ext uri="{FF2B5EF4-FFF2-40B4-BE49-F238E27FC236}">
                <a16:creationId xmlns:a16="http://schemas.microsoft.com/office/drawing/2014/main" id="{754C59C5-38BD-B6C8-480C-6281056E6DFF}"/>
              </a:ext>
            </a:extLst>
          </p:cNvPr>
          <p:cNvSpPr txBox="1"/>
          <p:nvPr/>
        </p:nvSpPr>
        <p:spPr>
          <a:xfrm>
            <a:off x="557213" y="786410"/>
            <a:ext cx="7179468" cy="5447645"/>
          </a:xfrm>
          <a:prstGeom prst="rect">
            <a:avLst/>
          </a:prstGeom>
          <a:noFill/>
        </p:spPr>
        <p:txBody>
          <a:bodyPr wrap="square" rtlCol="0">
            <a:spAutoFit/>
          </a:bodyPr>
          <a:lstStyle/>
          <a:p>
            <a:pPr marL="171450" indent="-171450">
              <a:buClr>
                <a:srgbClr val="C00000"/>
              </a:buClr>
              <a:buFont typeface="Arial" panose="020B0604020202020204" pitchFamily="34" charset="0"/>
              <a:buChar char="•"/>
            </a:pPr>
            <a:r>
              <a:rPr lang="en-US" sz="1200" b="1"/>
              <a:t>Estimated intake of polyunsaturated fatty acids in adults aged 25 and older (% of total daily energy): </a:t>
            </a:r>
            <a:r>
              <a:rPr lang="en-US" sz="1200"/>
              <a:t>Daily consumption of polyunsaturated fatty acids  in adult population  aged 25 and older</a:t>
            </a:r>
            <a:endParaRPr lang="en-US" sz="1200" b="1"/>
          </a:p>
          <a:p>
            <a:pPr>
              <a:buClr>
                <a:srgbClr val="C00000"/>
              </a:buClr>
            </a:pPr>
            <a:endParaRPr lang="en-US" sz="1200" b="1"/>
          </a:p>
          <a:p>
            <a:pPr marL="171450" indent="-171450" algn="just">
              <a:buClr>
                <a:srgbClr val="C00000"/>
              </a:buClr>
              <a:buFont typeface="Arial" panose="020B0604020202020204" pitchFamily="34" charset="0"/>
              <a:buChar char="•"/>
            </a:pPr>
            <a:r>
              <a:rPr lang="en-US" sz="1200" b="1"/>
              <a:t>Estimated intake of sodium in adults aged 25 and older (g/day): </a:t>
            </a:r>
            <a:r>
              <a:rPr lang="en-US" sz="1200"/>
              <a:t>Daily consumption of sodium  in adult population  aged 25 and older (grams)</a:t>
            </a:r>
            <a:endParaRPr lang="en-US" sz="1200" b="1"/>
          </a:p>
          <a:p>
            <a:pPr marL="171450" indent="-171450" algn="just">
              <a:buClr>
                <a:srgbClr val="C00000"/>
              </a:buClr>
              <a:buFont typeface="Arial" panose="020B0604020202020204" pitchFamily="34" charset="0"/>
              <a:buChar char="•"/>
            </a:pPr>
            <a:endParaRPr lang="en-US" sz="1200" b="1"/>
          </a:p>
          <a:p>
            <a:pPr marL="171450" indent="-171450">
              <a:buClr>
                <a:srgbClr val="C00000"/>
              </a:buClr>
              <a:buFont typeface="Arial" panose="020B0604020202020204" pitchFamily="34" charset="0"/>
              <a:buChar char="•"/>
            </a:pPr>
            <a:r>
              <a:rPr lang="en-US" sz="1200" b="1"/>
              <a:t>Estimated intake of trans fatty acids in adults aged 25 and older (% of total daily energy): </a:t>
            </a:r>
            <a:r>
              <a:rPr lang="en-US" sz="1200"/>
              <a:t>Daily consumption of trans fatty acids  in adult population  aged 25 and older</a:t>
            </a:r>
            <a:endParaRPr lang="en-US" sz="1200" b="1"/>
          </a:p>
          <a:p>
            <a:pPr>
              <a:buClr>
                <a:srgbClr val="C00000"/>
              </a:buClr>
            </a:pPr>
            <a:endParaRPr lang="en-US" sz="1200" b="1"/>
          </a:p>
          <a:p>
            <a:pPr marL="171450" indent="-171450">
              <a:buClr>
                <a:srgbClr val="C00000"/>
              </a:buClr>
              <a:buFont typeface="Arial" panose="020B0604020202020204" pitchFamily="34" charset="0"/>
              <a:buChar char="•"/>
            </a:pPr>
            <a:r>
              <a:rPr lang="en-US" sz="1200" b="1"/>
              <a:t>Estimated intake of vegetables in adults aged 25 and older (g/day): </a:t>
            </a:r>
            <a:r>
              <a:rPr lang="en-US" sz="1200"/>
              <a:t>Daily consumption of vegetables  in adult population  aged 25 and older (grams)</a:t>
            </a:r>
            <a:endParaRPr lang="en-US" sz="1200" b="1"/>
          </a:p>
          <a:p>
            <a:pPr marL="171450" indent="-171450">
              <a:buClr>
                <a:srgbClr val="C00000"/>
              </a:buClr>
              <a:buFont typeface="Arial" panose="020B0604020202020204" pitchFamily="34" charset="0"/>
              <a:buChar char="•"/>
            </a:pPr>
            <a:endParaRPr lang="en-US" sz="1200" b="1"/>
          </a:p>
          <a:p>
            <a:pPr marL="171450" indent="-171450">
              <a:buClr>
                <a:srgbClr val="C00000"/>
              </a:buClr>
              <a:buFont typeface="Arial" panose="020B0604020202020204" pitchFamily="34" charset="0"/>
              <a:buChar char="•"/>
            </a:pPr>
            <a:endParaRPr lang="en-US" sz="1200" b="1"/>
          </a:p>
          <a:p>
            <a:pPr marL="171450" indent="-171450">
              <a:buClr>
                <a:srgbClr val="C00000"/>
              </a:buClr>
              <a:buFont typeface="Arial" panose="020B0604020202020204" pitchFamily="34" charset="0"/>
              <a:buChar char="•"/>
            </a:pPr>
            <a:r>
              <a:rPr lang="en-US" sz="1200" b="1"/>
              <a:t>Food Balances sugar and sweeteners supply (kcal/capita/day): </a:t>
            </a:r>
            <a:r>
              <a:rPr lang="en-US" sz="1200"/>
              <a:t>Per capita kilocalorie supply from sugar and sweeteners per day. This measures the quantity that is available for consumption at the end of the supply chain. It does not account for consumer waste, so the quantity that is actually consumed may be lower than this value.</a:t>
            </a:r>
          </a:p>
          <a:p>
            <a:pPr marL="171450" indent="-171450">
              <a:buClr>
                <a:srgbClr val="C00000"/>
              </a:buClr>
              <a:buFont typeface="Arial" panose="020B0604020202020204" pitchFamily="34" charset="0"/>
              <a:buChar char="•"/>
            </a:pPr>
            <a:endParaRPr lang="en-US" sz="1200" b="1"/>
          </a:p>
          <a:p>
            <a:pPr marL="171450" indent="-171450">
              <a:buClr>
                <a:srgbClr val="C00000"/>
              </a:buClr>
              <a:buFont typeface="Arial" panose="020B0604020202020204" pitchFamily="34" charset="0"/>
              <a:buChar char="•"/>
            </a:pPr>
            <a:endParaRPr lang="en-US" sz="1200" b="1"/>
          </a:p>
          <a:p>
            <a:pPr marL="171450" indent="-171450">
              <a:buClr>
                <a:srgbClr val="C00000"/>
              </a:buClr>
              <a:buFont typeface="Arial" panose="020B0604020202020204" pitchFamily="34" charset="0"/>
              <a:buChar char="•"/>
            </a:pPr>
            <a:endParaRPr lang="en-US" sz="1200" b="1"/>
          </a:p>
          <a:p>
            <a:pPr marL="171450" indent="-171450">
              <a:buClr>
                <a:srgbClr val="C00000"/>
              </a:buClr>
              <a:buFont typeface="Arial" panose="020B0604020202020204" pitchFamily="34" charset="0"/>
              <a:buChar char="•"/>
            </a:pPr>
            <a:endParaRPr lang="en-US" sz="1200" b="1"/>
          </a:p>
          <a:p>
            <a:pPr marL="171450" indent="-171450">
              <a:buClr>
                <a:srgbClr val="C00000"/>
              </a:buClr>
              <a:buFont typeface="Arial" panose="020B0604020202020204" pitchFamily="34" charset="0"/>
              <a:buChar char="•"/>
            </a:pPr>
            <a:endParaRPr lang="en-US" sz="1200" b="1"/>
          </a:p>
          <a:p>
            <a:pPr marL="171450" indent="-171450">
              <a:buClr>
                <a:srgbClr val="C00000"/>
              </a:buClr>
              <a:buFont typeface="Arial" panose="020B0604020202020204" pitchFamily="34" charset="0"/>
              <a:buChar char="•"/>
            </a:pPr>
            <a:endParaRPr lang="en-US" sz="1200" b="1"/>
          </a:p>
          <a:p>
            <a:pPr marL="171450" indent="-171450">
              <a:buClr>
                <a:srgbClr val="C00000"/>
              </a:buClr>
              <a:buFont typeface="Arial" panose="020B0604020202020204" pitchFamily="34" charset="0"/>
              <a:buChar char="•"/>
            </a:pPr>
            <a:endParaRPr lang="en-US" sz="1200" b="1"/>
          </a:p>
          <a:p>
            <a:pPr marL="171450" indent="-171450">
              <a:buClr>
                <a:srgbClr val="C00000"/>
              </a:buClr>
              <a:buFont typeface="Arial" panose="020B0604020202020204" pitchFamily="34" charset="0"/>
              <a:buChar char="•"/>
            </a:pPr>
            <a:endParaRPr lang="en-US" sz="1200" b="1"/>
          </a:p>
          <a:p>
            <a:pPr marL="171450" indent="-171450">
              <a:buClr>
                <a:srgbClr val="C00000"/>
              </a:buClr>
              <a:buFont typeface="Arial" panose="020B0604020202020204" pitchFamily="34" charset="0"/>
              <a:buChar char="•"/>
            </a:pPr>
            <a:endParaRPr lang="en-US" sz="1200" b="1"/>
          </a:p>
          <a:p>
            <a:pPr marL="171450" indent="-171450">
              <a:buClr>
                <a:srgbClr val="C00000"/>
              </a:buClr>
              <a:buFont typeface="Arial" panose="020B0604020202020204" pitchFamily="34" charset="0"/>
              <a:buChar char="•"/>
            </a:pPr>
            <a:endParaRPr lang="en-US" sz="1200" b="1"/>
          </a:p>
          <a:p>
            <a:pPr marL="171450" indent="-171450">
              <a:buClr>
                <a:srgbClr val="C00000"/>
              </a:buClr>
              <a:buFont typeface="Arial" panose="020B0604020202020204" pitchFamily="34" charset="0"/>
              <a:buChar char="•"/>
            </a:pPr>
            <a:endParaRPr lang="en-US" sz="1200" b="1"/>
          </a:p>
          <a:p>
            <a:pPr marL="171450" indent="-171450">
              <a:buClr>
                <a:srgbClr val="C00000"/>
              </a:buClr>
              <a:buFont typeface="Arial" panose="020B0604020202020204" pitchFamily="34" charset="0"/>
              <a:buChar char="•"/>
            </a:pPr>
            <a:endParaRPr lang="en-US" sz="1200" b="1"/>
          </a:p>
        </p:txBody>
      </p:sp>
    </p:spTree>
    <p:extLst>
      <p:ext uri="{BB962C8B-B14F-4D97-AF65-F5344CB8AC3E}">
        <p14:creationId xmlns:p14="http://schemas.microsoft.com/office/powerpoint/2010/main" val="2096774437"/>
      </p:ext>
    </p:extLst>
  </p:cSld>
  <p:clrMapOvr>
    <a:masterClrMapping/>
  </p:clrMapOvr>
  <p:transition>
    <p:fade/>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471488" y="195485"/>
            <a:ext cx="3527301" cy="720082"/>
          </a:xfrm>
        </p:spPr>
        <p:txBody>
          <a:bodyPr/>
          <a:lstStyle/>
          <a:p>
            <a:r>
              <a:rPr lang="en-GB"/>
              <a:t>Definitions</a:t>
            </a:r>
          </a:p>
        </p:txBody>
      </p:sp>
      <p:sp>
        <p:nvSpPr>
          <p:cNvPr id="7" name="Content Placeholder 6"/>
          <p:cNvSpPr>
            <a:spLocks noGrp="1"/>
          </p:cNvSpPr>
          <p:nvPr>
            <p:ph sz="quarter" idx="11"/>
          </p:nvPr>
        </p:nvSpPr>
        <p:spPr>
          <a:xfrm>
            <a:off x="359532" y="987574"/>
            <a:ext cx="8424936" cy="4032448"/>
          </a:xfrm>
        </p:spPr>
        <p:txBody>
          <a:bodyPr/>
          <a:lstStyle/>
          <a:p>
            <a:pPr algn="just"/>
            <a:endParaRPr lang="en-GB" b="0"/>
          </a:p>
          <a:p>
            <a:pPr marL="285750" indent="-285750" algn="just">
              <a:buFont typeface="Arial" panose="020B0604020202020204" pitchFamily="34" charset="0"/>
              <a:buChar char="•"/>
            </a:pPr>
            <a:endParaRPr lang="en-GB" b="0"/>
          </a:p>
          <a:p>
            <a:endParaRPr lang="en-GB" b="0"/>
          </a:p>
          <a:p>
            <a:endParaRPr lang="en-US" sz="1400" b="0"/>
          </a:p>
          <a:p>
            <a:pPr marL="285750" indent="-285750">
              <a:buFont typeface="Arial" panose="020B0604020202020204" pitchFamily="34" charset="0"/>
              <a:buChar char="•"/>
            </a:pPr>
            <a:endParaRPr lang="en-GB" sz="1400" b="0"/>
          </a:p>
          <a:p>
            <a:pPr marL="285750" indent="-285750">
              <a:buFont typeface="Arial" panose="020B0604020202020204" pitchFamily="34" charset="0"/>
              <a:buChar char="•"/>
            </a:pPr>
            <a:endParaRPr lang="en-GB" sz="1400" b="0"/>
          </a:p>
          <a:p>
            <a:pPr algn="just"/>
            <a:endParaRPr lang="en-GB" sz="1400"/>
          </a:p>
        </p:txBody>
      </p:sp>
      <p:sp>
        <p:nvSpPr>
          <p:cNvPr id="2" name="TextBox 1">
            <a:extLst>
              <a:ext uri="{FF2B5EF4-FFF2-40B4-BE49-F238E27FC236}">
                <a16:creationId xmlns:a16="http://schemas.microsoft.com/office/drawing/2014/main" id="{830B620E-0947-8757-0394-01A3CDA1B38E}"/>
              </a:ext>
            </a:extLst>
          </p:cNvPr>
          <p:cNvSpPr txBox="1"/>
          <p:nvPr/>
        </p:nvSpPr>
        <p:spPr>
          <a:xfrm>
            <a:off x="521494" y="591472"/>
            <a:ext cx="7315200" cy="7201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kumimoji="0" lang="en-GB" sz="1200" b="0" i="0" u="none" strike="noStrike" kern="1200" cap="none" spc="0" normalizeH="0" baseline="0" noProof="0">
              <a:ln>
                <a:noFill/>
              </a:ln>
              <a:solidFill>
                <a:prstClr val="black">
                  <a:lumMod val="95000"/>
                  <a:lumOff val="5000"/>
                </a:prstClr>
              </a:solidFill>
              <a:effectLst/>
              <a:uLnTx/>
              <a:uFillTx/>
              <a:latin typeface="Calibri"/>
              <a:ea typeface="+mn-ea"/>
            </a:endParaRPr>
          </a:p>
          <a:p>
            <a:pPr marL="285750" marR="0" lvl="0" indent="-285750" algn="just"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kumimoji="0" lang="en-US" sz="1200" b="0" i="0" u="none" strike="noStrike" kern="1200" cap="none" spc="0" normalizeH="0" baseline="0" noProof="0">
              <a:ln>
                <a:noFill/>
              </a:ln>
              <a:solidFill>
                <a:prstClr val="black">
                  <a:lumMod val="95000"/>
                  <a:lumOff val="5000"/>
                </a:prstClr>
              </a:solidFill>
              <a:effectLst/>
              <a:uLnTx/>
              <a:uFillTx/>
              <a:latin typeface="Calibri"/>
              <a:ea typeface="+mn-ea"/>
            </a:endParaRPr>
          </a:p>
          <a:p>
            <a:pPr marL="285750" marR="0" lvl="0" indent="-285750" algn="just"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kumimoji="0" lang="en-GB" sz="1200" b="0" i="0" u="none" strike="noStrike" kern="1200" cap="none" spc="0" normalizeH="0" baseline="0" noProof="0">
              <a:ln>
                <a:noFill/>
              </a:ln>
              <a:solidFill>
                <a:prstClr val="black">
                  <a:lumMod val="95000"/>
                  <a:lumOff val="5000"/>
                </a:prstClr>
              </a:solidFill>
              <a:effectLst/>
              <a:uLnTx/>
              <a:uFillTx/>
              <a:latin typeface="Calibri"/>
              <a:ea typeface="+mn-ea"/>
            </a:endParaRPr>
          </a:p>
        </p:txBody>
      </p:sp>
      <p:sp>
        <p:nvSpPr>
          <p:cNvPr id="3" name="TextBox 2">
            <a:extLst>
              <a:ext uri="{FF2B5EF4-FFF2-40B4-BE49-F238E27FC236}">
                <a16:creationId xmlns:a16="http://schemas.microsoft.com/office/drawing/2014/main" id="{8DDDBC8C-368F-B774-9ECA-725FB6C2CBC8}"/>
              </a:ext>
            </a:extLst>
          </p:cNvPr>
          <p:cNvSpPr txBox="1"/>
          <p:nvPr/>
        </p:nvSpPr>
        <p:spPr>
          <a:xfrm>
            <a:off x="521494" y="829273"/>
            <a:ext cx="7236619" cy="7663636"/>
          </a:xfrm>
          <a:prstGeom prst="rect">
            <a:avLst/>
          </a:prstGeom>
          <a:noFill/>
        </p:spPr>
        <p:txBody>
          <a:bodyPr wrap="square" lIns="91440" tIns="45720" rIns="91440" bIns="45720" rtlCol="0" anchor="t">
            <a:spAutoFit/>
          </a:bodyPr>
          <a:lstStyle/>
          <a:p>
            <a:pPr marL="285750" indent="-285750" algn="just">
              <a:buClr>
                <a:srgbClr val="C00000"/>
              </a:buClr>
              <a:buFont typeface="Arial" panose="020B0604020202020204" pitchFamily="34" charset="0"/>
              <a:buChar char="•"/>
            </a:pPr>
            <a:r>
              <a:rPr lang="en-US" sz="1200" b="1"/>
              <a:t>Mean HDL cholesterol (mmol/L) among females: </a:t>
            </a:r>
            <a:r>
              <a:rPr lang="en-US" sz="1200"/>
              <a:t>Mean high-density lipoprotein (HDL) cholesterol of defined population in mmol/l (female). </a:t>
            </a:r>
            <a:endParaRPr lang="en-US" sz="1200" b="1"/>
          </a:p>
          <a:p>
            <a:pPr marL="285750" indent="-285750" algn="just">
              <a:buClr>
                <a:srgbClr val="C00000"/>
              </a:buClr>
              <a:buFont typeface="Arial" panose="020B0604020202020204" pitchFamily="34" charset="0"/>
              <a:buChar char="•"/>
            </a:pPr>
            <a:endParaRPr lang="en-US" sz="1200" b="1"/>
          </a:p>
          <a:p>
            <a:pPr marL="285750" indent="-285750" algn="just">
              <a:buClr>
                <a:srgbClr val="C00000"/>
              </a:buClr>
              <a:buFont typeface="Arial" panose="020B0604020202020204" pitchFamily="34" charset="0"/>
              <a:buChar char="•"/>
            </a:pPr>
            <a:r>
              <a:rPr lang="en-US" sz="1200" b="1"/>
              <a:t>Mean HDL cholesterol (mmol/L) among males: </a:t>
            </a:r>
            <a:r>
              <a:rPr lang="en-US" sz="1200"/>
              <a:t>Mean high-density lipoprotein (HDL) of defined population in mmol/l (male).</a:t>
            </a:r>
            <a:endParaRPr lang="en-US" sz="1200" b="1"/>
          </a:p>
          <a:p>
            <a:pPr marL="285750" indent="-285750" algn="just">
              <a:buClr>
                <a:srgbClr val="C00000"/>
              </a:buClr>
              <a:buFont typeface="Arial" panose="020B0604020202020204" pitchFamily="34" charset="0"/>
              <a:buChar char="•"/>
            </a:pPr>
            <a:endParaRPr lang="en-US" sz="1200" b="1"/>
          </a:p>
          <a:p>
            <a:pPr marL="285750" indent="-285750" algn="just">
              <a:buClr>
                <a:srgbClr val="C00000"/>
              </a:buClr>
              <a:buFont typeface="Arial" panose="020B0604020202020204" pitchFamily="34" charset="0"/>
              <a:buChar char="•"/>
            </a:pPr>
            <a:r>
              <a:rPr lang="en-US" sz="1200" b="1"/>
              <a:t>Mean non-HDL cholesterol (mmol/L) among females: </a:t>
            </a:r>
            <a:r>
              <a:rPr lang="en-US" sz="1200"/>
              <a:t>Mean non-HDL cholesterol of defined population in mmol/l (female).</a:t>
            </a:r>
            <a:endParaRPr lang="en-US" sz="1200">
              <a:cs typeface="Calibri"/>
            </a:endParaRPr>
          </a:p>
          <a:p>
            <a:pPr marL="285750" indent="-285750" algn="just">
              <a:buClr>
                <a:srgbClr val="C00000"/>
              </a:buClr>
              <a:buFont typeface="Arial" panose="020B0604020202020204" pitchFamily="34" charset="0"/>
              <a:buChar char="•"/>
            </a:pPr>
            <a:endParaRPr lang="en-US" sz="1200" b="1"/>
          </a:p>
          <a:p>
            <a:pPr marL="285750" indent="-285750" algn="just">
              <a:buClr>
                <a:srgbClr val="C00000"/>
              </a:buClr>
              <a:buFont typeface="Arial" panose="020B0604020202020204" pitchFamily="34" charset="0"/>
              <a:buChar char="•"/>
            </a:pPr>
            <a:r>
              <a:rPr lang="en-US" sz="1200" b="1"/>
              <a:t>Mean non-HDL cholesterol (mmol/L) among males: </a:t>
            </a:r>
            <a:r>
              <a:rPr lang="en-US" sz="1200"/>
              <a:t>Mean non-HDL cholesterol of defined population in mmol/l (male).</a:t>
            </a:r>
            <a:endParaRPr lang="en-US" sz="1200" b="1"/>
          </a:p>
          <a:p>
            <a:pPr algn="just">
              <a:buClr>
                <a:srgbClr val="C00000"/>
              </a:buClr>
            </a:pPr>
            <a:endParaRPr lang="en-US" sz="1200" b="1"/>
          </a:p>
          <a:p>
            <a:pPr marL="285750" indent="-285750" algn="just">
              <a:buClr>
                <a:srgbClr val="C00000"/>
              </a:buClr>
              <a:buFont typeface="Arial" panose="020B0604020202020204" pitchFamily="34" charset="0"/>
              <a:buChar char="•"/>
            </a:pPr>
            <a:r>
              <a:rPr lang="en-US" sz="1200" b="1"/>
              <a:t>Mean systolic blood pressure (age-standardized estimate) among females 18+  years: </a:t>
            </a:r>
            <a:r>
              <a:rPr lang="en-US" sz="1200"/>
              <a:t>Mean systolic blood pressure (in mm Hg). (female) Based on measured blood pressure.  If multiple blood pressure readings were taken, first reading per participant was dropped and average of remaining readings was used.</a:t>
            </a:r>
            <a:endParaRPr lang="en-US" sz="1200">
              <a:cs typeface="Calibri"/>
            </a:endParaRPr>
          </a:p>
          <a:p>
            <a:pPr algn="just">
              <a:buClr>
                <a:srgbClr val="C00000"/>
              </a:buClr>
            </a:pPr>
            <a:endParaRPr lang="en-US" sz="1200" b="1"/>
          </a:p>
          <a:p>
            <a:pPr marL="285750" indent="-285750" algn="just">
              <a:buClr>
                <a:srgbClr val="C00000"/>
              </a:buClr>
              <a:buFont typeface="Arial" panose="020B0604020202020204" pitchFamily="34" charset="0"/>
              <a:buChar char="•"/>
            </a:pPr>
            <a:r>
              <a:rPr lang="en-US" sz="1200" b="1"/>
              <a:t>Mean systolic blood pressure (age-standardized estimate) among males 18+  years: </a:t>
            </a:r>
            <a:r>
              <a:rPr lang="en-US" sz="1200"/>
              <a:t>Mean systolic blood pressure (in mm Hg). (male) Based on measured blood pressure.  If multiple blood pressure readings were taken, first reading per participant was dropped and average of remaining readings was used.</a:t>
            </a:r>
            <a:endParaRPr lang="en-US" sz="1200">
              <a:cs typeface="Calibri"/>
            </a:endParaRPr>
          </a:p>
          <a:p>
            <a:pPr marL="285750" indent="-285750" algn="just">
              <a:buClr>
                <a:srgbClr val="C00000"/>
              </a:buClr>
              <a:buFont typeface="Arial" panose="020B0604020202020204" pitchFamily="34" charset="0"/>
              <a:buChar char="•"/>
            </a:pPr>
            <a:endParaRPr lang="en-US" sz="1200" b="1"/>
          </a:p>
          <a:p>
            <a:pPr marL="285750" indent="-285750" algn="just">
              <a:buClr>
                <a:srgbClr val="C00000"/>
              </a:buClr>
              <a:buFont typeface="Arial" panose="020B0604020202020204" pitchFamily="34" charset="0"/>
              <a:buChar char="•"/>
            </a:pPr>
            <a:endParaRPr lang="en-US" sz="1200" b="1"/>
          </a:p>
          <a:p>
            <a:pPr marL="285750" indent="-285750" algn="just">
              <a:buClr>
                <a:srgbClr val="C00000"/>
              </a:buClr>
              <a:buFont typeface="Arial" panose="020B0604020202020204" pitchFamily="34" charset="0"/>
              <a:buChar char="•"/>
            </a:pPr>
            <a:endParaRPr lang="en-US" sz="1200" b="1"/>
          </a:p>
          <a:p>
            <a:pPr marL="285750" indent="-285750" algn="just">
              <a:buClr>
                <a:srgbClr val="C00000"/>
              </a:buClr>
              <a:buFont typeface="Arial" panose="020B0604020202020204" pitchFamily="34" charset="0"/>
              <a:buChar char="•"/>
            </a:pPr>
            <a:endParaRPr lang="en-US" sz="1200" b="1"/>
          </a:p>
          <a:p>
            <a:pPr marL="285750" indent="-285750" algn="just">
              <a:buClr>
                <a:srgbClr val="C00000"/>
              </a:buClr>
              <a:buFont typeface="Arial" panose="020B0604020202020204" pitchFamily="34" charset="0"/>
              <a:buChar char="•"/>
            </a:pPr>
            <a:endParaRPr lang="en-US" sz="1200" b="1"/>
          </a:p>
          <a:p>
            <a:pPr marL="285750" indent="-285750" algn="just">
              <a:buClr>
                <a:srgbClr val="C00000"/>
              </a:buClr>
              <a:buFont typeface="Arial" panose="020B0604020202020204" pitchFamily="34" charset="0"/>
              <a:buChar char="•"/>
            </a:pPr>
            <a:endParaRPr lang="en-US" sz="1200" b="1"/>
          </a:p>
          <a:p>
            <a:pPr marL="285750" indent="-285750" algn="just">
              <a:buClr>
                <a:srgbClr val="C00000"/>
              </a:buClr>
              <a:buFont typeface="Arial" panose="020B0604020202020204" pitchFamily="34" charset="0"/>
              <a:buChar char="•"/>
            </a:pPr>
            <a:endParaRPr lang="en-US" sz="1200" b="1"/>
          </a:p>
          <a:p>
            <a:pPr marL="285750" indent="-285750" algn="just">
              <a:buClr>
                <a:srgbClr val="C00000"/>
              </a:buClr>
              <a:buFont typeface="Arial" panose="020B0604020202020204" pitchFamily="34" charset="0"/>
              <a:buChar char="•"/>
            </a:pPr>
            <a:endParaRPr lang="en-US" sz="1200" b="1"/>
          </a:p>
          <a:p>
            <a:pPr marL="285750" indent="-285750" algn="just">
              <a:buClr>
                <a:srgbClr val="C00000"/>
              </a:buClr>
              <a:buFont typeface="Arial" panose="020B0604020202020204" pitchFamily="34" charset="0"/>
              <a:buChar char="•"/>
            </a:pPr>
            <a:endParaRPr lang="en-US" sz="1200" b="1"/>
          </a:p>
          <a:p>
            <a:pPr marL="285750" indent="-285750" algn="just">
              <a:buClr>
                <a:srgbClr val="C00000"/>
              </a:buClr>
              <a:buFont typeface="Arial" panose="020B0604020202020204" pitchFamily="34" charset="0"/>
              <a:buChar char="•"/>
            </a:pPr>
            <a:endParaRPr lang="en-US" sz="1200" b="1"/>
          </a:p>
          <a:p>
            <a:pPr marL="285750" indent="-285750" algn="just">
              <a:buClr>
                <a:srgbClr val="C00000"/>
              </a:buClr>
              <a:buFont typeface="Arial" panose="020B0604020202020204" pitchFamily="34" charset="0"/>
              <a:buChar char="•"/>
            </a:pPr>
            <a:endParaRPr lang="en-US" sz="1200" b="1"/>
          </a:p>
          <a:p>
            <a:pPr marL="285750" indent="-285750" algn="just">
              <a:buClr>
                <a:srgbClr val="C00000"/>
              </a:buClr>
              <a:buFont typeface="Arial" panose="020B0604020202020204" pitchFamily="34" charset="0"/>
              <a:buChar char="•"/>
            </a:pPr>
            <a:endParaRPr lang="en-US" sz="1200" b="1"/>
          </a:p>
          <a:p>
            <a:pPr marL="285750" indent="-285750" algn="just">
              <a:buClr>
                <a:srgbClr val="C00000"/>
              </a:buClr>
              <a:buFont typeface="Arial" panose="020B0604020202020204" pitchFamily="34" charset="0"/>
              <a:buChar char="•"/>
            </a:pPr>
            <a:endParaRPr lang="en-US" sz="1200" b="1"/>
          </a:p>
          <a:p>
            <a:pPr marL="285750" indent="-285750" algn="just">
              <a:buClr>
                <a:srgbClr val="C00000"/>
              </a:buClr>
              <a:buFont typeface="Arial" panose="020B0604020202020204" pitchFamily="34" charset="0"/>
              <a:buChar char="•"/>
            </a:pPr>
            <a:endParaRPr lang="en-US" sz="1200" b="1"/>
          </a:p>
          <a:p>
            <a:pPr marL="285750" indent="-285750" algn="just">
              <a:buClr>
                <a:srgbClr val="C00000"/>
              </a:buClr>
              <a:buFont typeface="Arial" panose="020B0604020202020204" pitchFamily="34" charset="0"/>
              <a:buChar char="•"/>
            </a:pPr>
            <a:endParaRPr lang="en-US" sz="1200" b="1"/>
          </a:p>
          <a:p>
            <a:pPr marL="285750" indent="-285750" algn="just">
              <a:buClr>
                <a:srgbClr val="C00000"/>
              </a:buClr>
              <a:buFont typeface="Arial" panose="020B0604020202020204" pitchFamily="34" charset="0"/>
              <a:buChar char="•"/>
            </a:pPr>
            <a:endParaRPr lang="en-US" sz="1200" b="1"/>
          </a:p>
          <a:p>
            <a:pPr marL="285750" indent="-285750" algn="just">
              <a:buClr>
                <a:srgbClr val="C00000"/>
              </a:buClr>
              <a:buFont typeface="Arial" panose="020B0604020202020204" pitchFamily="34" charset="0"/>
              <a:buChar char="•"/>
            </a:pPr>
            <a:endParaRPr lang="en-US" sz="1200" b="1"/>
          </a:p>
          <a:p>
            <a:pPr marL="285750" indent="-285750" algn="just">
              <a:buClr>
                <a:srgbClr val="C00000"/>
              </a:buClr>
              <a:buFont typeface="Arial" panose="020B0604020202020204" pitchFamily="34" charset="0"/>
              <a:buChar char="•"/>
            </a:pPr>
            <a:endParaRPr lang="en-US" sz="1200" b="1"/>
          </a:p>
          <a:p>
            <a:pPr marL="285750" indent="-285750" algn="just">
              <a:buClr>
                <a:srgbClr val="C00000"/>
              </a:buClr>
              <a:buFont typeface="Arial" panose="020B0604020202020204" pitchFamily="34" charset="0"/>
              <a:buChar char="•"/>
            </a:pPr>
            <a:endParaRPr lang="en-US" sz="1200" b="1"/>
          </a:p>
          <a:p>
            <a:pPr marL="285750" indent="-285750" algn="just">
              <a:buClr>
                <a:srgbClr val="C00000"/>
              </a:buClr>
              <a:buFont typeface="Arial" panose="020B0604020202020204" pitchFamily="34" charset="0"/>
              <a:buChar char="•"/>
            </a:pPr>
            <a:endParaRPr lang="en-US" sz="1200" b="1"/>
          </a:p>
          <a:p>
            <a:pPr marL="285750" indent="-285750" algn="just">
              <a:buClr>
                <a:srgbClr val="C00000"/>
              </a:buClr>
              <a:buFont typeface="Arial" panose="020B0604020202020204" pitchFamily="34" charset="0"/>
              <a:buChar char="•"/>
            </a:pPr>
            <a:endParaRPr lang="en-GB" sz="1200" b="1"/>
          </a:p>
        </p:txBody>
      </p:sp>
    </p:spTree>
    <p:extLst>
      <p:ext uri="{BB962C8B-B14F-4D97-AF65-F5344CB8AC3E}">
        <p14:creationId xmlns:p14="http://schemas.microsoft.com/office/powerpoint/2010/main" val="1423338"/>
      </p:ext>
    </p:extLst>
  </p:cSld>
  <p:clrMapOvr>
    <a:masterClrMapping/>
  </p:clrMapOvr>
  <p:transition>
    <p:fade/>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32186" y="326349"/>
            <a:ext cx="3527301" cy="720082"/>
          </a:xfrm>
        </p:spPr>
        <p:txBody>
          <a:bodyPr/>
          <a:lstStyle/>
          <a:p>
            <a:r>
              <a:rPr lang="en-GB"/>
              <a:t>Definitions</a:t>
            </a:r>
          </a:p>
        </p:txBody>
      </p:sp>
      <p:sp>
        <p:nvSpPr>
          <p:cNvPr id="7" name="Content Placeholder 6"/>
          <p:cNvSpPr>
            <a:spLocks noGrp="1"/>
          </p:cNvSpPr>
          <p:nvPr>
            <p:ph sz="quarter" idx="11"/>
          </p:nvPr>
        </p:nvSpPr>
        <p:spPr>
          <a:xfrm>
            <a:off x="359532" y="987574"/>
            <a:ext cx="8424936" cy="4032448"/>
          </a:xfrm>
        </p:spPr>
        <p:txBody>
          <a:bodyPr/>
          <a:lstStyle/>
          <a:p>
            <a:pPr algn="just"/>
            <a:endParaRPr lang="en-GB" b="0"/>
          </a:p>
          <a:p>
            <a:pPr marL="285750" indent="-285750" algn="just">
              <a:buFont typeface="Arial" panose="020B0604020202020204" pitchFamily="34" charset="0"/>
              <a:buChar char="•"/>
            </a:pPr>
            <a:endParaRPr lang="en-GB" b="0"/>
          </a:p>
          <a:p>
            <a:endParaRPr lang="en-GB" b="0"/>
          </a:p>
          <a:p>
            <a:endParaRPr lang="en-US" sz="1400" b="0"/>
          </a:p>
          <a:p>
            <a:pPr marL="285750" indent="-285750">
              <a:buFont typeface="Arial" panose="020B0604020202020204" pitchFamily="34" charset="0"/>
              <a:buChar char="•"/>
            </a:pPr>
            <a:endParaRPr lang="en-GB" sz="1400" b="0"/>
          </a:p>
          <a:p>
            <a:pPr marL="285750" indent="-285750">
              <a:buFont typeface="Arial" panose="020B0604020202020204" pitchFamily="34" charset="0"/>
              <a:buChar char="•"/>
            </a:pPr>
            <a:endParaRPr lang="en-GB" sz="1400" b="0"/>
          </a:p>
          <a:p>
            <a:pPr algn="just"/>
            <a:endParaRPr lang="en-GB" sz="1400"/>
          </a:p>
        </p:txBody>
      </p:sp>
      <p:sp>
        <p:nvSpPr>
          <p:cNvPr id="2" name="TextBox 1">
            <a:extLst>
              <a:ext uri="{FF2B5EF4-FFF2-40B4-BE49-F238E27FC236}">
                <a16:creationId xmlns:a16="http://schemas.microsoft.com/office/drawing/2014/main" id="{830B620E-0947-8757-0394-01A3CDA1B38E}"/>
              </a:ext>
            </a:extLst>
          </p:cNvPr>
          <p:cNvSpPr txBox="1"/>
          <p:nvPr/>
        </p:nvSpPr>
        <p:spPr>
          <a:xfrm>
            <a:off x="482204" y="537801"/>
            <a:ext cx="7315200" cy="7201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kumimoji="0" lang="en-GB" sz="1200" b="0" i="0" u="none" strike="noStrike" kern="1200" cap="none" spc="0" normalizeH="0" baseline="0" noProof="0">
              <a:ln>
                <a:noFill/>
              </a:ln>
              <a:solidFill>
                <a:prstClr val="black">
                  <a:lumMod val="95000"/>
                  <a:lumOff val="5000"/>
                </a:prstClr>
              </a:solidFill>
              <a:effectLst/>
              <a:uLnTx/>
              <a:uFillTx/>
              <a:latin typeface="Calibri"/>
              <a:ea typeface="+mn-ea"/>
            </a:endParaRPr>
          </a:p>
          <a:p>
            <a:pPr marL="285750" marR="0" lvl="0" indent="-285750" algn="just"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kumimoji="0" lang="en-US" sz="1200" b="0" i="0" u="none" strike="noStrike" kern="1200" cap="none" spc="0" normalizeH="0" baseline="0" noProof="0">
              <a:ln>
                <a:noFill/>
              </a:ln>
              <a:solidFill>
                <a:prstClr val="black">
                  <a:lumMod val="95000"/>
                  <a:lumOff val="5000"/>
                </a:prstClr>
              </a:solidFill>
              <a:effectLst/>
              <a:uLnTx/>
              <a:uFillTx/>
              <a:latin typeface="Calibri"/>
              <a:ea typeface="+mn-ea"/>
            </a:endParaRPr>
          </a:p>
          <a:p>
            <a:pPr marL="285750" marR="0" lvl="0" indent="-285750" algn="just"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kumimoji="0" lang="en-GB" sz="1200" b="0" i="0" u="none" strike="noStrike" kern="1200" cap="none" spc="0" normalizeH="0" baseline="0" noProof="0">
              <a:ln>
                <a:noFill/>
              </a:ln>
              <a:solidFill>
                <a:prstClr val="black">
                  <a:lumMod val="95000"/>
                  <a:lumOff val="5000"/>
                </a:prstClr>
              </a:solidFill>
              <a:effectLst/>
              <a:uLnTx/>
              <a:uFillTx/>
              <a:latin typeface="Calibri"/>
              <a:ea typeface="+mn-ea"/>
            </a:endParaRPr>
          </a:p>
        </p:txBody>
      </p:sp>
      <p:sp>
        <p:nvSpPr>
          <p:cNvPr id="3" name="TextBox 2">
            <a:extLst>
              <a:ext uri="{FF2B5EF4-FFF2-40B4-BE49-F238E27FC236}">
                <a16:creationId xmlns:a16="http://schemas.microsoft.com/office/drawing/2014/main" id="{B07A30C3-6685-97B6-8488-09CB778DB204}"/>
              </a:ext>
            </a:extLst>
          </p:cNvPr>
          <p:cNvSpPr txBox="1"/>
          <p:nvPr/>
        </p:nvSpPr>
        <p:spPr>
          <a:xfrm>
            <a:off x="332186" y="775714"/>
            <a:ext cx="7465218" cy="4154984"/>
          </a:xfrm>
          <a:prstGeom prst="rect">
            <a:avLst/>
          </a:prstGeom>
          <a:noFill/>
        </p:spPr>
        <p:txBody>
          <a:bodyPr wrap="square" lIns="91440" tIns="45720" rIns="91440" bIns="45720" rtlCol="0" anchor="t">
            <a:spAutoFit/>
          </a:bodyPr>
          <a:lstStyle/>
          <a:p>
            <a:pPr marL="285750" indent="-285750">
              <a:buClr>
                <a:srgbClr val="C00000"/>
              </a:buClr>
              <a:buFont typeface="Arial" panose="020B0604020202020204" pitchFamily="34" charset="0"/>
              <a:buChar char="•"/>
            </a:pPr>
            <a:endParaRPr lang="en-US" sz="1200" b="1"/>
          </a:p>
          <a:p>
            <a:pPr marL="285750" indent="-285750" algn="just">
              <a:buClr>
                <a:srgbClr val="C00000"/>
              </a:buClr>
              <a:buFont typeface="Arial,Sans-Serif" panose="020B0604020202020204" pitchFamily="34" charset="0"/>
              <a:buChar char="•"/>
            </a:pPr>
            <a:r>
              <a:rPr lang="en-US" sz="1200" b="1">
                <a:cs typeface="Calibri"/>
              </a:rPr>
              <a:t>Mean total cholesterol (mmol/L) (female): </a:t>
            </a:r>
            <a:r>
              <a:rPr lang="en-US" sz="1200">
                <a:cs typeface="Calibri"/>
              </a:rPr>
              <a:t>Mean total cholesterol, mean high-density lipoprotein (HDL) and mean non-HDL cholesterol of defined population in mmol/l (female). Desirable individual levels are: Total cholesterol &lt;5.0 mmol/L</a:t>
            </a:r>
          </a:p>
          <a:p>
            <a:pPr marL="285750" indent="-285750" algn="just">
              <a:buFont typeface="Arial,Sans-Serif" panose="020B0604020202020204" pitchFamily="34" charset="0"/>
              <a:buChar char="•"/>
            </a:pPr>
            <a:endParaRPr lang="en-US" sz="1200">
              <a:cs typeface="Calibri"/>
            </a:endParaRPr>
          </a:p>
          <a:p>
            <a:pPr marL="285750" indent="-285750" algn="just">
              <a:buFont typeface="Arial,Sans-Serif" panose="020B0604020202020204" pitchFamily="34" charset="0"/>
              <a:buChar char="•"/>
            </a:pPr>
            <a:r>
              <a:rPr lang="en-US" sz="1200" b="1">
                <a:cs typeface="Calibri"/>
              </a:rPr>
              <a:t>Mean total cholesterol (mmol/L) (male):</a:t>
            </a:r>
            <a:r>
              <a:rPr lang="en-US" sz="1200">
                <a:cs typeface="Calibri"/>
              </a:rPr>
              <a:t> Mean total cholesterol, mean high-density lipoprotein (HDL) and mean non-HDL cholesterol of defined population in mmol/l (male). Desirable individual levels are: Total cholesterol &lt;5.0 mmol/L</a:t>
            </a:r>
          </a:p>
          <a:p>
            <a:pPr marL="285750" indent="-285750" algn="just">
              <a:buClr>
                <a:srgbClr val="C00000"/>
              </a:buClr>
              <a:buFont typeface="Arial" panose="020B0604020202020204" pitchFamily="34" charset="0"/>
              <a:buChar char="•"/>
            </a:pPr>
            <a:endParaRPr lang="en-US" sz="1200" b="1">
              <a:cs typeface="Calibri"/>
            </a:endParaRPr>
          </a:p>
          <a:p>
            <a:pPr marL="285750" indent="-285750" algn="just">
              <a:buClr>
                <a:srgbClr val="C00000"/>
              </a:buClr>
              <a:buFont typeface="Arial" panose="020B0604020202020204" pitchFamily="34" charset="0"/>
              <a:buChar char="•"/>
            </a:pPr>
            <a:r>
              <a:rPr lang="en-US" sz="1200" b="1"/>
              <a:t>Percentage of people exposed to high noise levels dB by rail: </a:t>
            </a:r>
            <a:r>
              <a:rPr lang="en-US" sz="1200"/>
              <a:t>Percentage of people, living in the urban areas, exposed to high noise levels </a:t>
            </a:r>
            <a:r>
              <a:rPr lang="en-US" sz="1200" err="1"/>
              <a:t>Lden</a:t>
            </a:r>
            <a:r>
              <a:rPr lang="en-US" sz="1200"/>
              <a:t> ≥ 55 dB, emanating from the railways  </a:t>
            </a:r>
            <a:endParaRPr lang="en-US"/>
          </a:p>
          <a:p>
            <a:pPr marL="285750" indent="-285750" algn="just">
              <a:buClr>
                <a:srgbClr val="C00000"/>
              </a:buClr>
              <a:buFont typeface="Arial" panose="020B0604020202020204" pitchFamily="34" charset="0"/>
              <a:buChar char="•"/>
            </a:pPr>
            <a:endParaRPr lang="en-US" sz="1200" b="1"/>
          </a:p>
          <a:p>
            <a:pPr marL="285750" indent="-285750" algn="just">
              <a:buClr>
                <a:srgbClr val="C00000"/>
              </a:buClr>
              <a:buFont typeface="Arial" panose="020B0604020202020204" pitchFamily="34" charset="0"/>
              <a:buChar char="•"/>
            </a:pPr>
            <a:r>
              <a:rPr lang="en-US" sz="1200" b="1"/>
              <a:t>Percentage of people exposed to high noise levels dB by road: </a:t>
            </a:r>
            <a:r>
              <a:rPr lang="en-US" sz="1200"/>
              <a:t>Percentage of people, living in the urban areas, exposed to high noise levels </a:t>
            </a:r>
            <a:r>
              <a:rPr lang="en-US" sz="1200" err="1"/>
              <a:t>Lden</a:t>
            </a:r>
            <a:r>
              <a:rPr lang="en-US" sz="1200"/>
              <a:t> ≥ 55 dB, emanating from the roads  </a:t>
            </a:r>
            <a:endParaRPr lang="en-US" sz="1200" b="1"/>
          </a:p>
          <a:p>
            <a:pPr marL="285750" indent="-285750" algn="just">
              <a:buClr>
                <a:srgbClr val="C00000"/>
              </a:buClr>
              <a:buFont typeface="Arial" panose="020B0604020202020204" pitchFamily="34" charset="0"/>
              <a:buChar char="•"/>
            </a:pPr>
            <a:endParaRPr lang="en-US" sz="1200" b="1">
              <a:cs typeface="Calibri"/>
            </a:endParaRPr>
          </a:p>
          <a:p>
            <a:pPr marL="285750" indent="-285750" algn="just">
              <a:buClr>
                <a:srgbClr val="C00000"/>
              </a:buClr>
              <a:buFont typeface="Arial" panose="020B0604020202020204" pitchFamily="34" charset="0"/>
              <a:buChar char="•"/>
            </a:pPr>
            <a:r>
              <a:rPr lang="en-US" sz="1200" b="1"/>
              <a:t>Percentage of total population who face the problem of crime, violence or vandalism in the local area: </a:t>
            </a:r>
            <a:r>
              <a:rPr lang="en-US" sz="1200"/>
              <a:t>Percentage  of  total  population  who  face  the  problem  of  crime,  violence  or vandalism in the local area in the relevant household type and income group.</a:t>
            </a:r>
            <a:endParaRPr lang="en-US" sz="1200">
              <a:cs typeface="Calibri"/>
            </a:endParaRPr>
          </a:p>
          <a:p>
            <a:pPr marL="285750" indent="-285750" algn="just">
              <a:buClr>
                <a:srgbClr val="C00000"/>
              </a:buClr>
              <a:buFont typeface="Arial" panose="020B0604020202020204" pitchFamily="34" charset="0"/>
              <a:buChar char="•"/>
            </a:pPr>
            <a:endParaRPr lang="en-US" sz="1200"/>
          </a:p>
          <a:p>
            <a:pPr marL="285750" indent="-285750">
              <a:buClr>
                <a:srgbClr val="C00000"/>
              </a:buClr>
              <a:buFont typeface="Arial" panose="020B0604020202020204" pitchFamily="34" charset="0"/>
              <a:buChar char="•"/>
            </a:pPr>
            <a:endParaRPr lang="en-US" sz="1200" b="1"/>
          </a:p>
          <a:p>
            <a:pPr marL="285750" indent="-285750">
              <a:buFont typeface="Arial" panose="020B0604020202020204" pitchFamily="34" charset="0"/>
              <a:buChar char="•"/>
            </a:pPr>
            <a:endParaRPr lang="en-US" sz="1200" b="1"/>
          </a:p>
          <a:p>
            <a:pPr marL="285750" indent="-285750">
              <a:buClr>
                <a:srgbClr val="C00000"/>
              </a:buClr>
              <a:buFont typeface="Arial" panose="020B0604020202020204" pitchFamily="34" charset="0"/>
              <a:buChar char="•"/>
            </a:pPr>
            <a:endParaRPr lang="en-GB" sz="1200" b="1"/>
          </a:p>
        </p:txBody>
      </p:sp>
    </p:spTree>
    <p:extLst>
      <p:ext uri="{BB962C8B-B14F-4D97-AF65-F5344CB8AC3E}">
        <p14:creationId xmlns:p14="http://schemas.microsoft.com/office/powerpoint/2010/main" val="1714808813"/>
      </p:ext>
    </p:extLst>
  </p:cSld>
  <p:clrMapOvr>
    <a:masterClrMapping/>
  </p:clrMapOvr>
  <p:transition>
    <p:fade/>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59532" y="181496"/>
            <a:ext cx="3527301" cy="720082"/>
          </a:xfrm>
        </p:spPr>
        <p:txBody>
          <a:bodyPr/>
          <a:lstStyle/>
          <a:p>
            <a:r>
              <a:rPr lang="en-GB"/>
              <a:t>Definitions</a:t>
            </a:r>
          </a:p>
        </p:txBody>
      </p:sp>
      <p:sp>
        <p:nvSpPr>
          <p:cNvPr id="7" name="Content Placeholder 6"/>
          <p:cNvSpPr>
            <a:spLocks noGrp="1"/>
          </p:cNvSpPr>
          <p:nvPr>
            <p:ph sz="quarter" idx="11"/>
          </p:nvPr>
        </p:nvSpPr>
        <p:spPr>
          <a:xfrm>
            <a:off x="359532" y="987574"/>
            <a:ext cx="8424936" cy="4032448"/>
          </a:xfrm>
        </p:spPr>
        <p:txBody>
          <a:bodyPr/>
          <a:lstStyle/>
          <a:p>
            <a:pPr algn="just"/>
            <a:endParaRPr lang="en-GB" b="0"/>
          </a:p>
          <a:p>
            <a:pPr marL="285750" indent="-285750" algn="just">
              <a:buFont typeface="Arial" panose="020B0604020202020204" pitchFamily="34" charset="0"/>
              <a:buChar char="•"/>
            </a:pPr>
            <a:endParaRPr lang="en-GB" b="0"/>
          </a:p>
          <a:p>
            <a:endParaRPr lang="en-GB" b="0"/>
          </a:p>
          <a:p>
            <a:endParaRPr lang="en-US" sz="1400" b="0"/>
          </a:p>
          <a:p>
            <a:pPr marL="285750" indent="-285750">
              <a:buFont typeface="Arial" panose="020B0604020202020204" pitchFamily="34" charset="0"/>
              <a:buChar char="•"/>
            </a:pPr>
            <a:endParaRPr lang="en-GB" sz="1400" b="0"/>
          </a:p>
          <a:p>
            <a:pPr marL="285750" indent="-285750">
              <a:buFont typeface="Arial" panose="020B0604020202020204" pitchFamily="34" charset="0"/>
              <a:buChar char="•"/>
            </a:pPr>
            <a:endParaRPr lang="en-GB" sz="1400" b="0"/>
          </a:p>
          <a:p>
            <a:pPr algn="just"/>
            <a:endParaRPr lang="en-GB" sz="1400"/>
          </a:p>
        </p:txBody>
      </p:sp>
      <p:sp>
        <p:nvSpPr>
          <p:cNvPr id="2" name="TextBox 1">
            <a:extLst>
              <a:ext uri="{FF2B5EF4-FFF2-40B4-BE49-F238E27FC236}">
                <a16:creationId xmlns:a16="http://schemas.microsoft.com/office/drawing/2014/main" id="{830B620E-0947-8757-0394-01A3CDA1B38E}"/>
              </a:ext>
            </a:extLst>
          </p:cNvPr>
          <p:cNvSpPr txBox="1"/>
          <p:nvPr/>
        </p:nvSpPr>
        <p:spPr>
          <a:xfrm>
            <a:off x="557213" y="612374"/>
            <a:ext cx="7315200" cy="7201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kumimoji="0" lang="en-GB" sz="1200" b="0" i="0" u="none" strike="noStrike" kern="1200" cap="none" spc="0" normalizeH="0" baseline="0" noProof="0">
              <a:ln>
                <a:noFill/>
              </a:ln>
              <a:solidFill>
                <a:prstClr val="black">
                  <a:lumMod val="95000"/>
                  <a:lumOff val="5000"/>
                </a:prstClr>
              </a:solidFill>
              <a:effectLst/>
              <a:uLnTx/>
              <a:uFillTx/>
              <a:latin typeface="Calibri"/>
              <a:ea typeface="+mn-ea"/>
            </a:endParaRPr>
          </a:p>
          <a:p>
            <a:pPr marL="285750" marR="0" lvl="0" indent="-285750" algn="just"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kumimoji="0" lang="en-US" sz="1200" b="0" i="0" u="none" strike="noStrike" kern="1200" cap="none" spc="0" normalizeH="0" baseline="0" noProof="0">
              <a:ln>
                <a:noFill/>
              </a:ln>
              <a:solidFill>
                <a:prstClr val="black">
                  <a:lumMod val="95000"/>
                  <a:lumOff val="5000"/>
                </a:prstClr>
              </a:solidFill>
              <a:effectLst/>
              <a:uLnTx/>
              <a:uFillTx/>
              <a:latin typeface="Calibri"/>
              <a:ea typeface="+mn-ea"/>
            </a:endParaRPr>
          </a:p>
          <a:p>
            <a:pPr marL="285750" marR="0" lvl="0" indent="-285750" algn="just"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kumimoji="0" lang="en-GB" sz="1200" b="0" i="0" u="none" strike="noStrike" kern="1200" cap="none" spc="0" normalizeH="0" baseline="0" noProof="0">
              <a:ln>
                <a:noFill/>
              </a:ln>
              <a:solidFill>
                <a:prstClr val="black">
                  <a:lumMod val="95000"/>
                  <a:lumOff val="5000"/>
                </a:prstClr>
              </a:solidFill>
              <a:effectLst/>
              <a:uLnTx/>
              <a:uFillTx/>
              <a:latin typeface="Calibri"/>
              <a:ea typeface="+mn-ea"/>
            </a:endParaRPr>
          </a:p>
        </p:txBody>
      </p:sp>
      <p:sp>
        <p:nvSpPr>
          <p:cNvPr id="3" name="TextBox 2">
            <a:extLst>
              <a:ext uri="{FF2B5EF4-FFF2-40B4-BE49-F238E27FC236}">
                <a16:creationId xmlns:a16="http://schemas.microsoft.com/office/drawing/2014/main" id="{23817802-21C5-254F-3192-AD9A27BDD540}"/>
              </a:ext>
            </a:extLst>
          </p:cNvPr>
          <p:cNvSpPr txBox="1"/>
          <p:nvPr/>
        </p:nvSpPr>
        <p:spPr>
          <a:xfrm>
            <a:off x="359532" y="686995"/>
            <a:ext cx="7434299" cy="5078313"/>
          </a:xfrm>
          <a:prstGeom prst="rect">
            <a:avLst/>
          </a:prstGeom>
          <a:noFill/>
        </p:spPr>
        <p:txBody>
          <a:bodyPr wrap="square" lIns="91440" tIns="45720" rIns="91440" bIns="45720" rtlCol="0" anchor="t">
            <a:spAutoFit/>
          </a:bodyPr>
          <a:lstStyle/>
          <a:p>
            <a:pPr marL="171450" indent="-171450" algn="just">
              <a:buClr>
                <a:srgbClr val="C00000"/>
              </a:buClr>
              <a:buFont typeface="Arial,Sans-Serif" panose="020B0604020202020204" pitchFamily="34" charset="0"/>
              <a:buChar char="•"/>
              <a:defRPr/>
            </a:pPr>
            <a:r>
              <a:rPr lang="en-US" sz="1200" b="1">
                <a:latin typeface="Calibri"/>
                <a:cs typeface="Calibri"/>
              </a:rPr>
              <a:t>Physical inactivity, total (% population aged 18+, age-standardized): </a:t>
            </a:r>
            <a:r>
              <a:rPr lang="en-US" sz="1200">
                <a:latin typeface="Calibri"/>
                <a:cs typeface="Calibri"/>
              </a:rPr>
              <a:t>Percent of population aged 18+ attaining less than 150 minutes of moderate-intensity physical activity per week, or less than 75 minutes of vigorous-intensity physical activity per week, or equivalent. ). The estimate is age-standardized using the WHO standard.</a:t>
            </a:r>
            <a:endParaRPr lang="en-US" sz="1200">
              <a:ea typeface="+mn-lt"/>
              <a:cs typeface="+mn-lt"/>
            </a:endParaRPr>
          </a:p>
          <a:p>
            <a:pPr marL="171450" indent="-171450" algn="just">
              <a:buFont typeface="Arial,Sans-Serif" panose="020B0604020202020204" pitchFamily="34" charset="0"/>
              <a:buChar char="•"/>
              <a:defRPr/>
            </a:pPr>
            <a:endParaRPr lang="en-US" sz="1200">
              <a:ea typeface="+mn-lt"/>
              <a:cs typeface="+mn-lt"/>
            </a:endParaRPr>
          </a:p>
          <a:p>
            <a:pPr marL="171450" indent="-171450" algn="just">
              <a:buFont typeface="Arial,Sans-Serif" panose="020B0604020202020204" pitchFamily="34" charset="0"/>
              <a:buChar char="•"/>
              <a:defRPr/>
            </a:pPr>
            <a:r>
              <a:rPr lang="en-US" sz="1200" b="1">
                <a:latin typeface="Calibri"/>
                <a:cs typeface="Calibri"/>
              </a:rPr>
              <a:t>Physical inactivity, female (% population aged 18+, age-standardized): </a:t>
            </a:r>
            <a:r>
              <a:rPr lang="en-US" sz="1200">
                <a:latin typeface="Calibri"/>
                <a:cs typeface="Calibri"/>
              </a:rPr>
              <a:t>Percent of females aged 18+ attaining less than 150 minutes of moderate-intensity physical activity per week, or less than 75 minutes of vigorous-intensity physical activity per week, or equivalent. ). The estimate is age-standardized using the WHO standard.</a:t>
            </a:r>
            <a:endParaRPr lang="en-US" sz="1200">
              <a:ea typeface="+mn-lt"/>
              <a:cs typeface="+mn-lt"/>
            </a:endParaRPr>
          </a:p>
          <a:p>
            <a:pPr marL="171450" indent="-171450" algn="just">
              <a:buFont typeface="Arial,Sans-Serif" panose="020B0604020202020204" pitchFamily="34" charset="0"/>
              <a:buChar char="•"/>
              <a:defRPr/>
            </a:pPr>
            <a:endParaRPr lang="en-US" sz="1200">
              <a:ea typeface="+mn-lt"/>
              <a:cs typeface="+mn-lt"/>
            </a:endParaRPr>
          </a:p>
          <a:p>
            <a:pPr marL="171450" indent="-171450" algn="just">
              <a:buFont typeface="Arial,Sans-Serif" panose="020B0604020202020204" pitchFamily="34" charset="0"/>
              <a:buChar char="•"/>
              <a:defRPr/>
            </a:pPr>
            <a:r>
              <a:rPr lang="en-US" sz="1200" b="1">
                <a:latin typeface="Calibri"/>
                <a:cs typeface="Calibri"/>
              </a:rPr>
              <a:t>Physical inactivity, male (% population aged 18+, age-standardized): </a:t>
            </a:r>
            <a:r>
              <a:rPr lang="en-US" sz="1200">
                <a:latin typeface="Calibri"/>
                <a:cs typeface="Calibri"/>
              </a:rPr>
              <a:t>Percent of males aged 18+ attaining less than 150 minutes of moderate-intensity physical activity per week, or less than 75 minutes of vigorous-intensity physical activity per week, or equivalent. ). The estimate is age-standardized using the WHO standard.</a:t>
            </a:r>
            <a:endParaRPr lang="en-US" sz="1200">
              <a:ea typeface="+mn-lt"/>
              <a:cs typeface="+mn-lt"/>
            </a:endParaRPr>
          </a:p>
          <a:p>
            <a:pPr marL="171450" indent="-171450" algn="just">
              <a:buClr>
                <a:srgbClr val="C00000"/>
              </a:buClr>
              <a:buFont typeface="Arial" panose="020B0604020202020204" pitchFamily="34" charset="0"/>
              <a:buChar char="•"/>
              <a:defRPr/>
            </a:pPr>
            <a:endParaRPr lang="en-US" sz="1200" b="1">
              <a:latin typeface="Calibri"/>
              <a:cs typeface="Calibri"/>
            </a:endParaRPr>
          </a:p>
          <a:p>
            <a:pPr marL="171450" marR="0" lvl="0" indent="-171450" algn="just" defTabSz="914400">
              <a:lnSpc>
                <a:spcPct val="100000"/>
              </a:lnSpc>
              <a:spcBef>
                <a:spcPts val="0"/>
              </a:spcBef>
              <a:spcAft>
                <a:spcPts val="0"/>
              </a:spcAft>
              <a:buClr>
                <a:srgbClr val="C00000"/>
              </a:buClr>
              <a:buSzTx/>
              <a:buFont typeface="Arial" panose="020B0604020202020204" pitchFamily="34" charset="0"/>
              <a:buChar char="•"/>
              <a:tabLst/>
              <a:defRPr/>
            </a:pPr>
            <a:r>
              <a:rPr kumimoji="0" lang="en-US" sz="1200" b="1" i="0" u="none" strike="noStrike" kern="1200" cap="none" spc="0" normalizeH="0" baseline="0" noProof="0">
                <a:ln>
                  <a:noFill/>
                </a:ln>
                <a:effectLst/>
                <a:uLnTx/>
                <a:uFillTx/>
                <a:latin typeface="Calibri"/>
                <a:ea typeface="+mn-ea"/>
                <a:cs typeface="+mn-cs"/>
              </a:rPr>
              <a:t>Obesity (BMI &gt;= 30), total (% population aged 18+, age-standardized): </a:t>
            </a:r>
            <a:r>
              <a:rPr kumimoji="0" lang="en-US" sz="1200" b="0" i="0" u="none" strike="noStrike" kern="1200" cap="none" spc="0" normalizeH="0" baseline="0" noProof="0">
                <a:ln>
                  <a:noFill/>
                </a:ln>
                <a:effectLst/>
                <a:uLnTx/>
                <a:uFillTx/>
                <a:latin typeface="Calibri"/>
                <a:ea typeface="+mn-ea"/>
                <a:cs typeface="+mn-cs"/>
              </a:rPr>
              <a:t>Percentage of total population aged 18+ with a body mass index (BMI) of 30 kg/m2 or higher. The estimate is age-standardized using the WHO standard.</a:t>
            </a:r>
            <a:endParaRPr lang="en-US">
              <a:ea typeface="+mn-ea"/>
              <a:cs typeface="+mn-cs"/>
            </a:endParaRPr>
          </a:p>
          <a:p>
            <a:pPr marL="171450" marR="0" lvl="0" indent="-171450" algn="just"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171450" indent="-171450" algn="just">
              <a:buClr>
                <a:srgbClr val="C00000"/>
              </a:buClr>
              <a:buFont typeface="Arial" panose="020B0604020202020204" pitchFamily="34" charset="0"/>
              <a:buChar char="•"/>
              <a:defRPr/>
            </a:pPr>
            <a:r>
              <a:rPr kumimoji="0" lang="en-US" sz="1200" b="1" i="0" u="none" strike="noStrike" kern="1200" cap="none" spc="0" normalizeH="0" baseline="0" noProof="0">
                <a:ln>
                  <a:noFill/>
                </a:ln>
                <a:effectLst/>
                <a:uLnTx/>
                <a:uFillTx/>
                <a:latin typeface="Calibri"/>
                <a:ea typeface="+mn-ea"/>
                <a:cs typeface="+mn-cs"/>
              </a:rPr>
              <a:t>Obesity (BMI &gt;= 30), female (% population aged 18+, age-standardized): </a:t>
            </a:r>
            <a:r>
              <a:rPr kumimoji="0" lang="en-US" sz="1200" b="0" i="0" u="none" strike="noStrike" kern="1200" cap="none" spc="0" normalizeH="0" baseline="0" noProof="0">
                <a:ln>
                  <a:noFill/>
                </a:ln>
                <a:effectLst/>
                <a:uLnTx/>
                <a:uFillTx/>
                <a:latin typeface="Calibri"/>
                <a:ea typeface="+mn-ea"/>
                <a:cs typeface="+mn-cs"/>
              </a:rPr>
              <a:t>Percentage of females</a:t>
            </a:r>
            <a:r>
              <a:rPr lang="en-US" sz="1200">
                <a:latin typeface="Calibri"/>
              </a:rPr>
              <a:t> </a:t>
            </a:r>
            <a:r>
              <a:rPr kumimoji="0" lang="en-US" sz="1200" b="0" i="0" u="none" strike="noStrike" kern="1200" cap="none" spc="0" normalizeH="0" baseline="0" noProof="0">
                <a:ln>
                  <a:noFill/>
                </a:ln>
                <a:effectLst/>
                <a:uLnTx/>
                <a:uFillTx/>
                <a:latin typeface="Calibri"/>
                <a:ea typeface="+mn-ea"/>
                <a:cs typeface="+mn-cs"/>
              </a:rPr>
              <a:t> aged 18+ with a body mass index (BMI) of 30 kg/m2 or higher. The estimate is age-standardized using the WHO standard.</a:t>
            </a:r>
            <a:endParaRPr lang="en-US" sz="1200" b="0" i="0" u="none" strike="noStrike" kern="1200" cap="none" spc="0" normalizeH="0" baseline="0" noProof="0">
              <a:ln>
                <a:noFill/>
              </a:ln>
              <a:effectLst/>
              <a:uLnTx/>
              <a:uFillTx/>
              <a:latin typeface="Calibri"/>
              <a:cs typeface="Calibri"/>
            </a:endParaRPr>
          </a:p>
          <a:p>
            <a:pPr marL="171450" marR="0" lvl="0" indent="-171450" algn="just"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171450" indent="-171450" algn="just">
              <a:buClr>
                <a:srgbClr val="C00000"/>
              </a:buClr>
              <a:buFont typeface="Arial" panose="020B0604020202020204" pitchFamily="34" charset="0"/>
              <a:buChar char="•"/>
              <a:defRPr/>
            </a:pPr>
            <a:r>
              <a:rPr kumimoji="0" lang="en-US" sz="1200" b="1" i="0" u="none" strike="noStrike" kern="1200" cap="none" spc="0" normalizeH="0" baseline="0" noProof="0">
                <a:ln>
                  <a:noFill/>
                </a:ln>
                <a:effectLst/>
                <a:uLnTx/>
                <a:uFillTx/>
                <a:latin typeface="Calibri"/>
                <a:ea typeface="+mn-ea"/>
                <a:cs typeface="+mn-cs"/>
              </a:rPr>
              <a:t>Obesity (BMI &gt;= 30), male (% population aged 18+, age-standardized): </a:t>
            </a:r>
            <a:r>
              <a:rPr kumimoji="0" lang="en-US" sz="1200" b="0" i="0" u="none" strike="noStrike" kern="1200" cap="none" spc="0" normalizeH="0" baseline="0" noProof="0">
                <a:ln>
                  <a:noFill/>
                </a:ln>
                <a:effectLst/>
                <a:uLnTx/>
                <a:uFillTx/>
                <a:latin typeface="Calibri"/>
                <a:ea typeface="+mn-ea"/>
                <a:cs typeface="+mn-cs"/>
              </a:rPr>
              <a:t>Percentage of males</a:t>
            </a:r>
            <a:r>
              <a:rPr lang="en-US" sz="1200">
                <a:latin typeface="Calibri"/>
              </a:rPr>
              <a:t> </a:t>
            </a:r>
            <a:r>
              <a:rPr kumimoji="0" lang="en-US" sz="1200" b="0" i="0" u="none" strike="noStrike" kern="1200" cap="none" spc="0" normalizeH="0" baseline="0" noProof="0">
                <a:ln>
                  <a:noFill/>
                </a:ln>
                <a:effectLst/>
                <a:uLnTx/>
                <a:uFillTx/>
                <a:latin typeface="Calibri"/>
                <a:ea typeface="+mn-ea"/>
                <a:cs typeface="+mn-cs"/>
              </a:rPr>
              <a:t> aged 18+ with a body mass index (BMI) of 30 kg/m2 or higher. The estimate is age-standardized using the WHO standard.</a:t>
            </a:r>
            <a:endParaRPr lang="en-US" sz="1200">
              <a:latin typeface="Calibri"/>
              <a:cs typeface="Calibri"/>
            </a:endParaRPr>
          </a:p>
          <a:p>
            <a:pPr marL="171450" marR="0" lvl="0" indent="-171450" algn="just"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endParaRPr lang="en-US" sz="1200" b="0" i="0" u="none" strike="noStrike" kern="1200" cap="none" spc="0" normalizeH="0" baseline="0" noProof="0">
              <a:ln>
                <a:noFill/>
              </a:ln>
              <a:solidFill>
                <a:prstClr val="black"/>
              </a:solidFill>
              <a:effectLst/>
              <a:uLnTx/>
              <a:uFillTx/>
              <a:latin typeface="Calibri"/>
              <a:cs typeface="Calibri"/>
            </a:endParaRPr>
          </a:p>
          <a:p>
            <a:pPr marL="171450" marR="0" lvl="0" indent="-171450" algn="just"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R="0" lvl="0" algn="l" defTabSz="914400" rtl="0" eaLnBrk="1" fontAlgn="auto" latinLnBrk="0" hangingPunct="1">
              <a:lnSpc>
                <a:spcPct val="100000"/>
              </a:lnSpc>
              <a:spcBef>
                <a:spcPts val="0"/>
              </a:spcBef>
              <a:spcAft>
                <a:spcPts val="0"/>
              </a:spcAft>
              <a:buClr>
                <a:srgbClr val="C00000"/>
              </a:buClr>
              <a:buSzTx/>
              <a:tabLst/>
              <a:defRPr/>
            </a:pPr>
            <a:endParaRPr lang="en-US" sz="1200" b="0" i="0" u="none" strike="noStrike" kern="1200" cap="none" spc="0" normalizeH="0" baseline="0" noProof="0">
              <a:ln>
                <a:noFill/>
              </a:ln>
              <a:solidFill>
                <a:prstClr val="black"/>
              </a:solidFill>
              <a:effectLst/>
              <a:uLnTx/>
              <a:uFillTx/>
              <a:latin typeface="Calibri"/>
              <a:cs typeface="Calibri"/>
            </a:endParaRPr>
          </a:p>
          <a:p>
            <a:pPr marL="171450" marR="0" lvl="0" indent="-1714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endParaRPr lang="it-IT" sz="1200" b="0" i="0" u="none" strike="noStrike" kern="1200" cap="none" spc="0" normalizeH="0" baseline="0" noProof="0">
              <a:ln>
                <a:noFill/>
              </a:ln>
              <a:solidFill>
                <a:prstClr val="black"/>
              </a:solidFill>
              <a:effectLst/>
              <a:uLnTx/>
              <a:uFillTx/>
              <a:latin typeface="Calibri"/>
              <a:cs typeface="Calibri"/>
            </a:endParaRPr>
          </a:p>
          <a:p>
            <a:pPr marL="171450" marR="0" lvl="0" indent="-1714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515737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8974"/>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Unemployment, total (</a:t>
            </a:r>
            <a:r>
              <a:rPr lang="en-GB" sz="1600" b="1" i="0" u="none" cap="none">
                <a:solidFill>
                  <a:srgbClr val="000000">
                    <a:alpha val="100000"/>
                  </a:srgbClr>
                </a:solidFill>
                <a:latin typeface="Calibri (Headings)"/>
                <a:cs typeface="Calibri (Headings)"/>
                <a:sym typeface="Calibri (Headings)"/>
              </a:rPr>
              <a:t>% o</a:t>
            </a:r>
            <a:r>
              <a:rPr sz="1600" b="1" i="0" u="none" cap="none">
                <a:solidFill>
                  <a:srgbClr val="000000">
                    <a:alpha val="100000"/>
                  </a:srgbClr>
                </a:solidFill>
                <a:latin typeface="Calibri (Headings)"/>
                <a:cs typeface="Calibri (Headings)"/>
                <a:sym typeface="Calibri (Headings)"/>
              </a:rPr>
              <a:t>f total labor force) (modeled ILO estimate),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TextBox 3">
            <a:extLst>
              <a:ext uri="{FF2B5EF4-FFF2-40B4-BE49-F238E27FC236}">
                <a16:creationId xmlns:a16="http://schemas.microsoft.com/office/drawing/2014/main" id="{2453A1CB-311E-F634-0867-3A344D7D6FDD}"/>
              </a:ext>
            </a:extLst>
          </p:cNvPr>
          <p:cNvSpPr txBox="1"/>
          <p:nvPr/>
        </p:nvSpPr>
        <p:spPr>
          <a:xfrm>
            <a:off x="508552" y="4703694"/>
            <a:ext cx="720752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World Bank. Data not available: Kosovo, San Marino</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59532" y="139800"/>
            <a:ext cx="3527301" cy="720082"/>
          </a:xfrm>
        </p:spPr>
        <p:txBody>
          <a:bodyPr/>
          <a:lstStyle/>
          <a:p>
            <a:r>
              <a:rPr lang="en-GB"/>
              <a:t>Definitions</a:t>
            </a:r>
          </a:p>
        </p:txBody>
      </p:sp>
      <p:sp>
        <p:nvSpPr>
          <p:cNvPr id="7" name="Content Placeholder 6"/>
          <p:cNvSpPr>
            <a:spLocks noGrp="1"/>
          </p:cNvSpPr>
          <p:nvPr>
            <p:ph sz="quarter" idx="11"/>
          </p:nvPr>
        </p:nvSpPr>
        <p:spPr>
          <a:xfrm>
            <a:off x="359532" y="987574"/>
            <a:ext cx="8424936" cy="4032448"/>
          </a:xfrm>
        </p:spPr>
        <p:txBody>
          <a:bodyPr/>
          <a:lstStyle/>
          <a:p>
            <a:pPr algn="just"/>
            <a:endParaRPr lang="en-GB" b="0"/>
          </a:p>
          <a:p>
            <a:pPr marL="285750" indent="-285750" algn="just">
              <a:buFont typeface="Arial" panose="020B0604020202020204" pitchFamily="34" charset="0"/>
              <a:buChar char="•"/>
            </a:pPr>
            <a:endParaRPr lang="en-GB" b="0"/>
          </a:p>
          <a:p>
            <a:endParaRPr lang="en-GB" b="0"/>
          </a:p>
          <a:p>
            <a:endParaRPr lang="en-US" sz="1400" b="0"/>
          </a:p>
          <a:p>
            <a:pPr marL="285750" indent="-285750">
              <a:buFont typeface="Arial" panose="020B0604020202020204" pitchFamily="34" charset="0"/>
              <a:buChar char="•"/>
            </a:pPr>
            <a:endParaRPr lang="en-GB" sz="1400" b="0"/>
          </a:p>
          <a:p>
            <a:pPr marL="285750" indent="-285750">
              <a:buFont typeface="Arial" panose="020B0604020202020204" pitchFamily="34" charset="0"/>
              <a:buChar char="•"/>
            </a:pPr>
            <a:endParaRPr lang="en-GB" sz="1400" b="0"/>
          </a:p>
          <a:p>
            <a:pPr algn="just"/>
            <a:endParaRPr lang="en-GB" sz="1400"/>
          </a:p>
        </p:txBody>
      </p:sp>
      <p:sp>
        <p:nvSpPr>
          <p:cNvPr id="2" name="TextBox 1">
            <a:extLst>
              <a:ext uri="{FF2B5EF4-FFF2-40B4-BE49-F238E27FC236}">
                <a16:creationId xmlns:a16="http://schemas.microsoft.com/office/drawing/2014/main" id="{830B620E-0947-8757-0394-01A3CDA1B38E}"/>
              </a:ext>
            </a:extLst>
          </p:cNvPr>
          <p:cNvSpPr txBox="1"/>
          <p:nvPr/>
        </p:nvSpPr>
        <p:spPr>
          <a:xfrm>
            <a:off x="478632" y="627475"/>
            <a:ext cx="7315200" cy="7201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kumimoji="0" lang="en-GB" sz="1200" b="0" i="0" u="none" strike="noStrike" kern="1200" cap="none" spc="0" normalizeH="0" baseline="0" noProof="0">
              <a:ln>
                <a:noFill/>
              </a:ln>
              <a:solidFill>
                <a:prstClr val="black">
                  <a:lumMod val="95000"/>
                  <a:lumOff val="5000"/>
                </a:prstClr>
              </a:solidFill>
              <a:effectLst/>
              <a:uLnTx/>
              <a:uFillTx/>
              <a:latin typeface="Calibri"/>
              <a:ea typeface="+mn-ea"/>
            </a:endParaRPr>
          </a:p>
          <a:p>
            <a:pPr marL="285750" marR="0" lvl="0" indent="-285750" algn="just"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kumimoji="0" lang="en-US" sz="1200" b="0" i="0" u="none" strike="noStrike" kern="1200" cap="none" spc="0" normalizeH="0" baseline="0" noProof="0">
              <a:ln>
                <a:noFill/>
              </a:ln>
              <a:solidFill>
                <a:prstClr val="black">
                  <a:lumMod val="95000"/>
                  <a:lumOff val="5000"/>
                </a:prstClr>
              </a:solidFill>
              <a:effectLst/>
              <a:uLnTx/>
              <a:uFillTx/>
              <a:latin typeface="Calibri"/>
              <a:ea typeface="+mn-ea"/>
            </a:endParaRPr>
          </a:p>
          <a:p>
            <a:pPr marL="285750" marR="0" lvl="0" indent="-285750" algn="just"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kumimoji="0" lang="en-GB" sz="1200" b="0" i="0" u="none" strike="noStrike" kern="1200" cap="none" spc="0" normalizeH="0" baseline="0" noProof="0">
              <a:ln>
                <a:noFill/>
              </a:ln>
              <a:solidFill>
                <a:prstClr val="black">
                  <a:lumMod val="95000"/>
                  <a:lumOff val="5000"/>
                </a:prstClr>
              </a:solidFill>
              <a:effectLst/>
              <a:uLnTx/>
              <a:uFillTx/>
              <a:latin typeface="Calibri"/>
              <a:ea typeface="+mn-ea"/>
            </a:endParaRPr>
          </a:p>
        </p:txBody>
      </p:sp>
      <p:sp>
        <p:nvSpPr>
          <p:cNvPr id="3" name="TextBox 2">
            <a:extLst>
              <a:ext uri="{FF2B5EF4-FFF2-40B4-BE49-F238E27FC236}">
                <a16:creationId xmlns:a16="http://schemas.microsoft.com/office/drawing/2014/main" id="{FAD56543-C14A-9495-D0E8-A315C4EB935A}"/>
              </a:ext>
            </a:extLst>
          </p:cNvPr>
          <p:cNvSpPr txBox="1"/>
          <p:nvPr/>
        </p:nvSpPr>
        <p:spPr>
          <a:xfrm>
            <a:off x="367309" y="859882"/>
            <a:ext cx="7426523" cy="3564053"/>
          </a:xfrm>
          <a:prstGeom prst="rect">
            <a:avLst/>
          </a:prstGeom>
          <a:noFill/>
        </p:spPr>
        <p:txBody>
          <a:bodyPr wrap="square" lIns="91440" tIns="45720" rIns="91440" bIns="45720" rtlCol="0" anchor="t">
            <a:spAutoFit/>
          </a:bodyPr>
          <a:lstStyle/>
          <a:p>
            <a:pPr marL="285750" marR="0" lvl="0" indent="-285750" algn="just"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r>
              <a:rPr kumimoji="0" lang="en-US" sz="1200" b="1" i="0" u="none" strike="noStrike" kern="1200" cap="none" spc="0" normalizeH="0" baseline="0" noProof="0">
                <a:ln>
                  <a:noFill/>
                </a:ln>
                <a:effectLst/>
                <a:uLnTx/>
                <a:uFillTx/>
                <a:latin typeface="Calibri"/>
                <a:ea typeface="+mn-ea"/>
              </a:rPr>
              <a:t>Raised blood pressure, total (% population aged 18+, age-standardized): </a:t>
            </a:r>
            <a:r>
              <a:rPr kumimoji="0" lang="en-US" sz="1200" i="0" u="none" strike="noStrike" kern="1200" cap="none" spc="0" normalizeH="0" baseline="0" noProof="0">
                <a:ln>
                  <a:noFill/>
                </a:ln>
                <a:effectLst/>
                <a:uLnTx/>
                <a:uFillTx/>
                <a:latin typeface="Calibri"/>
                <a:ea typeface="+mn-ea"/>
              </a:rPr>
              <a:t>Percent of population aged 18+ with raised blood pressure (</a:t>
            </a:r>
            <a:r>
              <a:rPr lang="en-US" sz="1200">
                <a:latin typeface="Calibri"/>
              </a:rPr>
              <a:t>obesity</a:t>
            </a:r>
            <a:r>
              <a:rPr kumimoji="0" lang="en-US" sz="1200" i="0" u="none" strike="noStrike" kern="1200" cap="none" spc="0" normalizeH="0" baseline="0" noProof="0">
                <a:ln>
                  <a:noFill/>
                </a:ln>
                <a:effectLst/>
                <a:uLnTx/>
                <a:uFillTx/>
                <a:latin typeface="Calibri"/>
                <a:ea typeface="+mn-ea"/>
              </a:rPr>
              <a:t>≥ 140 OR diastolic blood pressure ≥ 90). The estimate is age-standardized using the WHO standard.</a:t>
            </a:r>
            <a:endParaRPr kumimoji="0" lang="en-GB" sz="1200" i="0" u="none" strike="noStrike" kern="1200" cap="none" spc="0" normalizeH="0" baseline="0" noProof="0">
              <a:ln>
                <a:noFill/>
              </a:ln>
              <a:effectLst/>
              <a:uLnTx/>
              <a:uFillTx/>
              <a:latin typeface="Calibri"/>
              <a:ea typeface="+mn-ea"/>
            </a:endParaRPr>
          </a:p>
          <a:p>
            <a:pPr marL="285750" marR="0" lvl="0" indent="-285750" algn="just"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lang="en-GB" sz="1200" b="1">
              <a:solidFill>
                <a:prstClr val="black">
                  <a:lumMod val="95000"/>
                  <a:lumOff val="5000"/>
                </a:prstClr>
              </a:solidFill>
              <a:latin typeface="Calibri"/>
            </a:endParaRPr>
          </a:p>
          <a:p>
            <a:pPr marL="285750" indent="-285750" algn="just">
              <a:spcBef>
                <a:spcPct val="20000"/>
              </a:spcBef>
              <a:buClr>
                <a:srgbClr val="D00040"/>
              </a:buClr>
              <a:buFont typeface="Arial" panose="020B0604020202020204" pitchFamily="34" charset="0"/>
              <a:buChar char="•"/>
              <a:defRPr/>
            </a:pPr>
            <a:r>
              <a:rPr kumimoji="0" lang="en-GB" sz="1200" b="1" i="0" u="none" strike="noStrike" kern="1200" cap="none" spc="0" normalizeH="0" baseline="0" noProof="0">
                <a:ln>
                  <a:noFill/>
                </a:ln>
                <a:effectLst/>
                <a:uLnTx/>
                <a:uFillTx/>
                <a:latin typeface="Calibri"/>
                <a:ea typeface="+mn-ea"/>
              </a:rPr>
              <a:t>Raised blood pressure, female (% population aged 18+, age-standardized): </a:t>
            </a:r>
            <a:r>
              <a:rPr kumimoji="0" lang="en-GB" sz="1200" b="0" i="0" u="none" strike="noStrike" kern="1200" cap="none" spc="0" normalizeH="0" baseline="0" noProof="0">
                <a:ln>
                  <a:noFill/>
                </a:ln>
                <a:effectLst/>
                <a:uLnTx/>
                <a:uFillTx/>
                <a:latin typeface="Calibri"/>
                <a:ea typeface="+mn-ea"/>
              </a:rPr>
              <a:t>Percent of females</a:t>
            </a:r>
            <a:r>
              <a:rPr lang="en-GB" sz="1200">
                <a:latin typeface="Calibri"/>
              </a:rPr>
              <a:t> </a:t>
            </a:r>
            <a:r>
              <a:rPr kumimoji="0" lang="en-GB" sz="1200" b="0" i="0" u="none" strike="noStrike" kern="1200" cap="none" spc="0" normalizeH="0" baseline="0" noProof="0">
                <a:ln>
                  <a:noFill/>
                </a:ln>
                <a:effectLst/>
                <a:uLnTx/>
                <a:uFillTx/>
                <a:latin typeface="Calibri"/>
                <a:ea typeface="+mn-ea"/>
              </a:rPr>
              <a:t> aged 18+ with raised blood pressure (systolic blood pressure ≥ 140 OR diastolic blood pressure ≥ 90). The estimate is age-standardized using the WHO standard.</a:t>
            </a:r>
            <a:endParaRPr lang="en-GB" sz="1200" b="0" i="0" u="none" strike="noStrike" kern="1200" cap="none" spc="0" normalizeH="0" baseline="0" noProof="0">
              <a:ln>
                <a:noFill/>
              </a:ln>
              <a:effectLst/>
              <a:uLnTx/>
              <a:uFillTx/>
              <a:latin typeface="Calibri"/>
              <a:cs typeface="Calibri"/>
            </a:endParaRPr>
          </a:p>
          <a:p>
            <a:pPr marL="0" marR="0" lvl="0" indent="0" algn="just" defTabSz="914400" rtl="0" eaLnBrk="1" fontAlgn="auto" latinLnBrk="0" hangingPunct="1">
              <a:lnSpc>
                <a:spcPct val="100000"/>
              </a:lnSpc>
              <a:spcBef>
                <a:spcPct val="20000"/>
              </a:spcBef>
              <a:spcAft>
                <a:spcPts val="0"/>
              </a:spcAft>
              <a:buClr>
                <a:srgbClr val="D00040"/>
              </a:buClr>
              <a:buSzTx/>
              <a:buFont typeface="Arial" pitchFamily="34" charset="0"/>
              <a:buNone/>
              <a:tabLst/>
              <a:defRPr/>
            </a:pPr>
            <a:endParaRPr kumimoji="0" lang="en-GB" sz="1400" b="0" i="0" u="none" strike="noStrike" kern="1200" cap="none" spc="0" normalizeH="0" baseline="0" noProof="0">
              <a:ln>
                <a:noFill/>
              </a:ln>
              <a:solidFill>
                <a:prstClr val="black">
                  <a:lumMod val="95000"/>
                  <a:lumOff val="5000"/>
                </a:prstClr>
              </a:solidFill>
              <a:effectLst/>
              <a:uLnTx/>
              <a:uFillTx/>
              <a:latin typeface="Calibri"/>
              <a:ea typeface="+mn-ea"/>
            </a:endParaRPr>
          </a:p>
          <a:p>
            <a:pPr marL="285750" indent="-285750" algn="just">
              <a:spcBef>
                <a:spcPct val="20000"/>
              </a:spcBef>
              <a:buClr>
                <a:srgbClr val="D00040"/>
              </a:buClr>
              <a:buFont typeface="Arial" panose="020B0604020202020204" pitchFamily="34" charset="0"/>
              <a:buChar char="•"/>
              <a:defRPr/>
            </a:pPr>
            <a:r>
              <a:rPr kumimoji="0" lang="en-GB" sz="1200" b="1" i="0" u="none" strike="noStrike" kern="1200" cap="none" spc="0" normalizeH="0" baseline="0" noProof="0">
                <a:ln>
                  <a:noFill/>
                </a:ln>
                <a:effectLst/>
                <a:uLnTx/>
                <a:uFillTx/>
                <a:latin typeface="Calibri"/>
                <a:ea typeface="+mn-ea"/>
              </a:rPr>
              <a:t>Raised blood pressure, male (% population aged 18+, age-standardized): </a:t>
            </a:r>
            <a:r>
              <a:rPr kumimoji="0" lang="en-GB" sz="1200" b="0" i="0" u="none" strike="noStrike" kern="1200" cap="none" spc="0" normalizeH="0" baseline="0" noProof="0">
                <a:ln>
                  <a:noFill/>
                </a:ln>
                <a:effectLst/>
                <a:uLnTx/>
                <a:uFillTx/>
                <a:latin typeface="Calibri"/>
                <a:ea typeface="+mn-ea"/>
              </a:rPr>
              <a:t>Percent of males</a:t>
            </a:r>
            <a:r>
              <a:rPr lang="en-GB" sz="1200">
                <a:latin typeface="Calibri"/>
              </a:rPr>
              <a:t> </a:t>
            </a:r>
            <a:r>
              <a:rPr kumimoji="0" lang="en-GB" sz="1200" b="0" i="0" u="none" strike="noStrike" kern="1200" cap="none" spc="0" normalizeH="0" baseline="0" noProof="0">
                <a:ln>
                  <a:noFill/>
                </a:ln>
                <a:effectLst/>
                <a:uLnTx/>
                <a:uFillTx/>
                <a:latin typeface="Calibri"/>
                <a:ea typeface="+mn-ea"/>
              </a:rPr>
              <a:t> aged 18+ with raised blood pressure (systolic blood pressure ≥ 140 OR diastolic blood pressure ≥ 90). The estimate is age-standardized using the WHO standard.</a:t>
            </a:r>
          </a:p>
          <a:p>
            <a:pPr marL="285750" indent="-285750" algn="just">
              <a:spcBef>
                <a:spcPct val="20000"/>
              </a:spcBef>
              <a:buClr>
                <a:srgbClr val="D00040"/>
              </a:buClr>
              <a:buFont typeface="Arial" panose="020B0604020202020204" pitchFamily="34" charset="0"/>
              <a:buChar char="•"/>
              <a:defRPr/>
            </a:pPr>
            <a:endParaRPr lang="en-GB" sz="1200">
              <a:latin typeface="Calibri"/>
              <a:cs typeface="Calibri"/>
            </a:endParaRPr>
          </a:p>
          <a:p>
            <a:pPr marL="285750" indent="-285750" algn="just">
              <a:spcBef>
                <a:spcPct val="20000"/>
              </a:spcBef>
              <a:buClr>
                <a:srgbClr val="D00040"/>
              </a:buClr>
              <a:buFont typeface="Arial" panose="020B0604020202020204" pitchFamily="34" charset="0"/>
              <a:buChar char="•"/>
              <a:defRPr/>
            </a:pPr>
            <a:r>
              <a:rPr lang="en-GB" sz="1200" b="1">
                <a:latin typeface="Calibri"/>
                <a:cs typeface="Calibri"/>
              </a:rPr>
              <a:t>Vaping population adults (aged 15+) of adult population who are regular users:</a:t>
            </a:r>
            <a:r>
              <a:rPr lang="en-GB" sz="1200">
                <a:latin typeface="Calibri"/>
                <a:cs typeface="Calibri"/>
              </a:rPr>
              <a:t> Vapers, percentage of adults (total, females and males aged 15+) and young adults (total, females and males aged 15-24 years old), who are regular users. Regular users are defined as using vaping devices at least monthly, i.e. daily, weekly or monthly.</a:t>
            </a:r>
          </a:p>
          <a:p>
            <a:pPr marL="285750" indent="-285750" algn="just">
              <a:spcBef>
                <a:spcPct val="20000"/>
              </a:spcBef>
              <a:buClr>
                <a:srgbClr val="D00040"/>
              </a:buClr>
              <a:buFont typeface="Arial" panose="020B0604020202020204" pitchFamily="34" charset="0"/>
              <a:buChar char="•"/>
              <a:defRPr/>
            </a:pPr>
            <a:endParaRPr lang="en-GB" sz="1200">
              <a:cs typeface="Calibri"/>
            </a:endParaRPr>
          </a:p>
          <a:p>
            <a:pPr marL="285750" indent="-285750" algn="just">
              <a:spcBef>
                <a:spcPct val="20000"/>
              </a:spcBef>
              <a:buClr>
                <a:srgbClr val="D00040"/>
              </a:buClr>
              <a:buFont typeface="Arial" panose="020B0604020202020204" pitchFamily="34" charset="0"/>
              <a:buChar char="•"/>
              <a:defRPr/>
            </a:pPr>
            <a:endParaRPr lang="en-GB" sz="1200">
              <a:cs typeface="Calibri"/>
            </a:endParaRPr>
          </a:p>
        </p:txBody>
      </p:sp>
    </p:spTree>
    <p:extLst>
      <p:ext uri="{BB962C8B-B14F-4D97-AF65-F5344CB8AC3E}">
        <p14:creationId xmlns:p14="http://schemas.microsoft.com/office/powerpoint/2010/main" val="4210889371"/>
      </p:ext>
    </p:extLst>
  </p:cSld>
  <p:clrMapOvr>
    <a:masterClrMapping/>
  </p:clrMapOvr>
  <p:transition>
    <p:fade/>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59532" y="267492"/>
            <a:ext cx="3527301" cy="720082"/>
          </a:xfrm>
        </p:spPr>
        <p:txBody>
          <a:bodyPr/>
          <a:lstStyle/>
          <a:p>
            <a:r>
              <a:rPr lang="en-GB"/>
              <a:t>Definitions</a:t>
            </a:r>
            <a:endParaRPr lang="en-GB">
              <a:highlight>
                <a:srgbClr val="FFFF00"/>
              </a:highlight>
            </a:endParaRPr>
          </a:p>
        </p:txBody>
      </p:sp>
      <p:sp>
        <p:nvSpPr>
          <p:cNvPr id="7" name="Content Placeholder 6"/>
          <p:cNvSpPr>
            <a:spLocks noGrp="1"/>
          </p:cNvSpPr>
          <p:nvPr>
            <p:ph sz="quarter" idx="11"/>
          </p:nvPr>
        </p:nvSpPr>
        <p:spPr>
          <a:xfrm>
            <a:off x="359532" y="987574"/>
            <a:ext cx="8424936" cy="4032448"/>
          </a:xfrm>
        </p:spPr>
        <p:txBody>
          <a:bodyPr/>
          <a:lstStyle/>
          <a:p>
            <a:pPr algn="just"/>
            <a:endParaRPr lang="en-GB" b="0"/>
          </a:p>
          <a:p>
            <a:pPr marL="285750" indent="-285750" algn="just">
              <a:buFont typeface="Arial" panose="020B0604020202020204" pitchFamily="34" charset="0"/>
              <a:buChar char="•"/>
            </a:pPr>
            <a:endParaRPr lang="en-GB" b="0"/>
          </a:p>
          <a:p>
            <a:endParaRPr lang="en-GB" b="0"/>
          </a:p>
          <a:p>
            <a:endParaRPr lang="en-US" sz="1400" b="0"/>
          </a:p>
          <a:p>
            <a:pPr marL="285750" indent="-285750">
              <a:buFont typeface="Arial" panose="020B0604020202020204" pitchFamily="34" charset="0"/>
              <a:buChar char="•"/>
            </a:pPr>
            <a:endParaRPr lang="en-GB" sz="1400" b="0"/>
          </a:p>
          <a:p>
            <a:pPr marL="285750" indent="-285750">
              <a:buFont typeface="Arial" panose="020B0604020202020204" pitchFamily="34" charset="0"/>
              <a:buChar char="•"/>
            </a:pPr>
            <a:endParaRPr lang="en-GB" sz="1400" b="0"/>
          </a:p>
          <a:p>
            <a:pPr algn="just"/>
            <a:endParaRPr lang="en-GB" sz="1400"/>
          </a:p>
        </p:txBody>
      </p:sp>
      <p:sp>
        <p:nvSpPr>
          <p:cNvPr id="2" name="TextBox 1">
            <a:extLst>
              <a:ext uri="{FF2B5EF4-FFF2-40B4-BE49-F238E27FC236}">
                <a16:creationId xmlns:a16="http://schemas.microsoft.com/office/drawing/2014/main" id="{830B620E-0947-8757-0394-01A3CDA1B38E}"/>
              </a:ext>
            </a:extLst>
          </p:cNvPr>
          <p:cNvSpPr txBox="1"/>
          <p:nvPr/>
        </p:nvSpPr>
        <p:spPr>
          <a:xfrm>
            <a:off x="359531" y="705243"/>
            <a:ext cx="7434299" cy="6038576"/>
          </a:xfrm>
          <a:prstGeom prst="rect">
            <a:avLst/>
          </a:prstGeom>
          <a:noFill/>
        </p:spPr>
        <p:txBody>
          <a:bodyPr wrap="square" lIns="91440" tIns="45720" rIns="91440" bIns="45720" rtlCol="0" anchor="t">
            <a:spAutoFit/>
          </a:bodyPr>
          <a:lstStyle/>
          <a:p>
            <a:pPr algn="just">
              <a:spcBef>
                <a:spcPct val="20000"/>
              </a:spcBef>
              <a:buClr>
                <a:srgbClr val="D00040"/>
              </a:buClr>
              <a:defRPr/>
            </a:pPr>
            <a:endParaRPr lang="en-US" sz="1200" b="1">
              <a:ea typeface="+mn-lt"/>
              <a:cs typeface="+mn-lt"/>
            </a:endParaRPr>
          </a:p>
          <a:p>
            <a:pPr marL="285750" indent="-285750" algn="just">
              <a:spcBef>
                <a:spcPct val="20000"/>
              </a:spcBef>
              <a:buClr>
                <a:srgbClr val="D00040"/>
              </a:buClr>
              <a:buFont typeface="Arial,Sans-Serif" panose="020B0604020202020204" pitchFamily="34" charset="0"/>
              <a:buChar char="•"/>
              <a:defRPr/>
            </a:pPr>
            <a:r>
              <a:rPr lang="en-US" sz="1200" b="1">
                <a:ea typeface="+mn-lt"/>
                <a:cs typeface="+mn-lt"/>
              </a:rPr>
              <a:t>DALYs (Disability-Adjusted Life Years) of Cardiovascular diseases (Rate, Age-standardized) among females</a:t>
            </a:r>
            <a:r>
              <a:rPr lang="en-US" sz="1200">
                <a:ea typeface="+mn-lt"/>
                <a:cs typeface="+mn-lt"/>
              </a:rPr>
              <a:t>: The sum of years of potential life lost due to premature mortality from cardiovascular diseases and the years of productive life lost due to disability from cardiovascular diseases; expressed as an age-standardized rate per 100,000 population, in females, using the IHME standard. DALY are also defined as years of healthy life lost. DALY is calculated as: DALY = YLL (Years of life lost) + YLD (Years lived with disability).</a:t>
            </a: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r>
              <a:rPr lang="en-US" sz="1200">
                <a:ea typeface="+mn-lt"/>
                <a:cs typeface="+mn-lt"/>
              </a:rPr>
              <a:t> </a:t>
            </a:r>
            <a:r>
              <a:rPr lang="en-US" sz="1200" b="1">
                <a:ea typeface="+mn-lt"/>
                <a:cs typeface="+mn-lt"/>
              </a:rPr>
              <a:t>DALYs (Disability-Adjusted Life Years) of Cardiovascular diseases (Rate, Age-standardized) among males</a:t>
            </a:r>
            <a:r>
              <a:rPr lang="en-US" sz="1200">
                <a:ea typeface="+mn-lt"/>
                <a:cs typeface="+mn-lt"/>
              </a:rPr>
              <a:t>: The sum of years of potential life lost due to premature mortality from cardiovascular diseases and the years of productive life lost due to disability from cardiovascular diseases; expressed as an age-standardized rate per 100,000 population, in males, using the IHME standard. DALY are also defined as years of healthy life lost. DALY is calculated as: DALY = YLL (Years of life lost) + YLD (Years lived with disability).</a:t>
            </a: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r>
              <a:rPr lang="en-US" sz="1200" b="1">
                <a:ea typeface="+mn-lt"/>
                <a:cs typeface="+mn-lt"/>
              </a:rPr>
              <a:t>DALYs (Disability-Adjusted Life Years) of Cardiovascular diseases (Rate, Age-standardized)</a:t>
            </a:r>
            <a:r>
              <a:rPr lang="en-US" sz="1200">
                <a:ea typeface="+mn-lt"/>
                <a:cs typeface="+mn-lt"/>
              </a:rPr>
              <a:t>: The sum of years of potential life lost due to premature mortality from cardiovascular diseases and the years of productive life lost due to disability from cardiovascular diseases; expressed as an age-standardized rate per 100,000 population, using the IHME standard. DALY are also defined as years of healthy life lost. DALY is calculated as: DALY = YLL (Years of life lost) + YLD (Years lived with disability).</a:t>
            </a: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algn="just">
              <a:spcBef>
                <a:spcPct val="20000"/>
              </a:spcBef>
              <a:buClr>
                <a:srgbClr val="D00040"/>
              </a:buClr>
              <a:defRPr/>
            </a:pPr>
            <a:endParaRPr lang="en-US" sz="1200" b="1">
              <a:ea typeface="+mn-lt"/>
              <a:cs typeface="+mn-lt"/>
            </a:endParaRPr>
          </a:p>
          <a:p>
            <a:pPr marR="0" lvl="0" algn="just" defTabSz="914400">
              <a:lnSpc>
                <a:spcPct val="100000"/>
              </a:lnSpc>
              <a:spcBef>
                <a:spcPct val="20000"/>
              </a:spcBef>
              <a:spcAft>
                <a:spcPts val="0"/>
              </a:spcAft>
              <a:buClr>
                <a:srgbClr val="D00040"/>
              </a:buClr>
              <a:buSzTx/>
              <a:tabLst/>
              <a:defRPr/>
            </a:pPr>
            <a:endParaRPr lang="en-US" sz="1200" b="0" i="0" u="none" strike="noStrike" kern="1200" cap="none" spc="0" normalizeH="0" baseline="0" noProof="0">
              <a:ln>
                <a:noFill/>
              </a:ln>
              <a:effectLst/>
              <a:uLnTx/>
              <a:uFillTx/>
              <a:latin typeface="Calibri"/>
              <a:cs typeface="Calibri"/>
            </a:endParaRPr>
          </a:p>
          <a:p>
            <a:pPr marL="285750" marR="0" lvl="0" indent="-285750" algn="just"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lang="en-US" sz="1200" b="0" i="0" u="none" strike="noStrike" kern="1200" cap="none" spc="0" normalizeH="0" baseline="0" noProof="0">
              <a:ln>
                <a:noFill/>
              </a:ln>
              <a:solidFill>
                <a:srgbClr val="000000"/>
              </a:solidFill>
              <a:effectLst/>
              <a:uLnTx/>
              <a:uFillTx/>
              <a:latin typeface="Calibri"/>
              <a:cs typeface="Calibri"/>
            </a:endParaRPr>
          </a:p>
          <a:p>
            <a:pPr marL="285750" indent="-285750" algn="just">
              <a:spcBef>
                <a:spcPct val="20000"/>
              </a:spcBef>
              <a:buClr>
                <a:srgbClr val="D00040"/>
              </a:buClr>
              <a:buFont typeface="Arial" panose="020B0604020202020204" pitchFamily="34" charset="0"/>
              <a:buChar char="•"/>
              <a:defRPr/>
            </a:pPr>
            <a:endParaRPr lang="en-GB" sz="1200">
              <a:solidFill>
                <a:prstClr val="black">
                  <a:lumMod val="95000"/>
                  <a:lumOff val="5000"/>
                </a:prstClr>
              </a:solidFill>
              <a:latin typeface="Calibri"/>
              <a:cs typeface="Calibri"/>
            </a:endParaRPr>
          </a:p>
        </p:txBody>
      </p:sp>
    </p:spTree>
    <p:extLst>
      <p:ext uri="{BB962C8B-B14F-4D97-AF65-F5344CB8AC3E}">
        <p14:creationId xmlns:p14="http://schemas.microsoft.com/office/powerpoint/2010/main" val="3225636451"/>
      </p:ext>
    </p:extLst>
  </p:cSld>
  <p:clrMapOvr>
    <a:masterClrMapping/>
  </p:clrMapOvr>
  <p:transition>
    <p:fade/>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50379" y="309483"/>
            <a:ext cx="3527301" cy="720082"/>
          </a:xfrm>
        </p:spPr>
        <p:txBody>
          <a:bodyPr/>
          <a:lstStyle/>
          <a:p>
            <a:r>
              <a:rPr lang="en-GB"/>
              <a:t>Definitions</a:t>
            </a:r>
            <a:endParaRPr lang="en-GB">
              <a:highlight>
                <a:srgbClr val="FFFF00"/>
              </a:highlight>
            </a:endParaRPr>
          </a:p>
        </p:txBody>
      </p:sp>
      <p:sp>
        <p:nvSpPr>
          <p:cNvPr id="7" name="Content Placeholder 6"/>
          <p:cNvSpPr>
            <a:spLocks noGrp="1"/>
          </p:cNvSpPr>
          <p:nvPr>
            <p:ph sz="quarter" idx="11"/>
          </p:nvPr>
        </p:nvSpPr>
        <p:spPr>
          <a:xfrm>
            <a:off x="359532" y="987574"/>
            <a:ext cx="8424936" cy="4032448"/>
          </a:xfrm>
        </p:spPr>
        <p:txBody>
          <a:bodyPr/>
          <a:lstStyle/>
          <a:p>
            <a:pPr algn="just"/>
            <a:endParaRPr lang="en-GB" b="0"/>
          </a:p>
          <a:p>
            <a:pPr marL="285750" indent="-285750" algn="just">
              <a:buFont typeface="Arial" panose="020B0604020202020204" pitchFamily="34" charset="0"/>
              <a:buChar char="•"/>
            </a:pPr>
            <a:endParaRPr lang="en-GB" b="0"/>
          </a:p>
          <a:p>
            <a:endParaRPr lang="en-GB" b="0"/>
          </a:p>
          <a:p>
            <a:endParaRPr lang="en-US" sz="1400" b="0"/>
          </a:p>
          <a:p>
            <a:pPr marL="285750" indent="-285750">
              <a:buFont typeface="Arial" panose="020B0604020202020204" pitchFamily="34" charset="0"/>
              <a:buChar char="•"/>
            </a:pPr>
            <a:endParaRPr lang="en-GB" sz="1400" b="0"/>
          </a:p>
          <a:p>
            <a:pPr marL="285750" indent="-285750">
              <a:buFont typeface="Arial" panose="020B0604020202020204" pitchFamily="34" charset="0"/>
              <a:buChar char="•"/>
            </a:pPr>
            <a:endParaRPr lang="en-GB" sz="1400" b="0"/>
          </a:p>
          <a:p>
            <a:pPr algn="just"/>
            <a:endParaRPr lang="en-GB" sz="1400"/>
          </a:p>
        </p:txBody>
      </p:sp>
      <p:sp>
        <p:nvSpPr>
          <p:cNvPr id="2" name="TextBox 1">
            <a:extLst>
              <a:ext uri="{FF2B5EF4-FFF2-40B4-BE49-F238E27FC236}">
                <a16:creationId xmlns:a16="http://schemas.microsoft.com/office/drawing/2014/main" id="{830B620E-0947-8757-0394-01A3CDA1B38E}"/>
              </a:ext>
            </a:extLst>
          </p:cNvPr>
          <p:cNvSpPr txBox="1"/>
          <p:nvPr/>
        </p:nvSpPr>
        <p:spPr>
          <a:xfrm>
            <a:off x="250378" y="669524"/>
            <a:ext cx="7572027" cy="6038576"/>
          </a:xfrm>
          <a:prstGeom prst="rect">
            <a:avLst/>
          </a:prstGeom>
          <a:noFill/>
        </p:spPr>
        <p:txBody>
          <a:bodyPr wrap="square" lIns="91440" tIns="45720" rIns="91440" bIns="45720" rtlCol="0" anchor="t">
            <a:spAutoFit/>
          </a:bodyPr>
          <a:lstStyle/>
          <a:p>
            <a:pPr algn="just">
              <a:spcBef>
                <a:spcPct val="20000"/>
              </a:spcBef>
              <a:buClr>
                <a:srgbClr val="D00040"/>
              </a:buCl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r>
              <a:rPr lang="en-US" sz="1200" b="1">
                <a:ea typeface="+mn-lt"/>
                <a:cs typeface="+mn-lt"/>
              </a:rPr>
              <a:t>DALYs (Disability-Adjusted Life Years) of atrial fibrillation and flutter  (Rate, Age-standardized) among females</a:t>
            </a:r>
            <a:r>
              <a:rPr lang="en-US" sz="1200">
                <a:ea typeface="+mn-lt"/>
                <a:cs typeface="+mn-lt"/>
              </a:rPr>
              <a:t>: The sum of years of potential life lost due to premature mortality from atrial fibrillation and flutter and the years of productive life lost due to disability from atrial fibrillation and flutter; expressed as an age-standardized rate per 100,000 population, in females, using the IHME standard. DALY are also defined as years of healthy life lost. DALY is calculated as: DALY = YLL (Years of life lost) + YLD (Years lived with disability).</a:t>
            </a: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r>
              <a:rPr lang="en-US" sz="1200" b="1">
                <a:ea typeface="+mn-lt"/>
                <a:cs typeface="+mn-lt"/>
              </a:rPr>
              <a:t>DALYs (Disability-Adjusted Life Years) of atrial fibrillation and flutter (Rate, Age-standardized) among males</a:t>
            </a:r>
            <a:r>
              <a:rPr lang="en-US" sz="1200">
                <a:ea typeface="+mn-lt"/>
                <a:cs typeface="+mn-lt"/>
              </a:rPr>
              <a:t>: The sum of years of potential life lost due to premature mortality from atrial fibrillation and flutter and the years of productive life lost due to disability from atrial fibrillation and flutter; expressed as an age-standardized rate per 100,000 population, in males, using the IHME standard. DALY are also defined as years of healthy life lost. DALY is calculated as: DALY = YLL (Years of life lost) + YLD (Years lived with disability).</a:t>
            </a: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r>
              <a:rPr lang="en-US" sz="1200" b="1">
                <a:ea typeface="+mn-lt"/>
                <a:cs typeface="+mn-lt"/>
              </a:rPr>
              <a:t>DALYs (Disability-Adjusted Life Years) of atrial fibrillation and flutter  (Rate, Age-standardized)</a:t>
            </a:r>
            <a:r>
              <a:rPr lang="en-US" sz="1200">
                <a:ea typeface="+mn-lt"/>
                <a:cs typeface="+mn-lt"/>
              </a:rPr>
              <a:t>: The sum of years of potential life lost due to premature mortality from atrial fibrillation and flutter and the years of productive life lost due to disability from atrial fibrillation and flutter; expressed as an age-standardized rate per 100,000 population, using the IHME standard. DALY are also defined as years of healthy life lost. DALY is calculated as: DALY = YLL (Years of life lost) + YLD (Years lived with disability).</a:t>
            </a: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algn="just">
              <a:spcBef>
                <a:spcPct val="20000"/>
              </a:spcBef>
              <a:buClr>
                <a:srgbClr val="D00040"/>
              </a:buClr>
              <a:defRPr/>
            </a:pPr>
            <a:endParaRPr lang="en-US" sz="1200" b="1">
              <a:ea typeface="+mn-lt"/>
              <a:cs typeface="+mn-lt"/>
            </a:endParaRPr>
          </a:p>
          <a:p>
            <a:pPr marR="0" lvl="0" algn="just" defTabSz="914400">
              <a:lnSpc>
                <a:spcPct val="100000"/>
              </a:lnSpc>
              <a:spcBef>
                <a:spcPct val="20000"/>
              </a:spcBef>
              <a:spcAft>
                <a:spcPts val="0"/>
              </a:spcAft>
              <a:buClr>
                <a:srgbClr val="D00040"/>
              </a:buClr>
              <a:buSzTx/>
              <a:tabLst/>
              <a:defRPr/>
            </a:pPr>
            <a:endParaRPr lang="en-US" sz="1200" b="0" i="0" u="none" strike="noStrike" kern="1200" cap="none" spc="0" normalizeH="0" baseline="0" noProof="0">
              <a:ln>
                <a:noFill/>
              </a:ln>
              <a:effectLst/>
              <a:uLnTx/>
              <a:uFillTx/>
              <a:latin typeface="Calibri"/>
              <a:cs typeface="Calibri"/>
            </a:endParaRPr>
          </a:p>
          <a:p>
            <a:pPr marL="285750" marR="0" lvl="0" indent="-285750" algn="just"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lang="en-US" sz="1200" b="0" i="0" u="none" strike="noStrike" kern="1200" cap="none" spc="0" normalizeH="0" baseline="0" noProof="0">
              <a:ln>
                <a:noFill/>
              </a:ln>
              <a:solidFill>
                <a:srgbClr val="000000"/>
              </a:solidFill>
              <a:effectLst/>
              <a:uLnTx/>
              <a:uFillTx/>
              <a:latin typeface="Calibri"/>
              <a:cs typeface="Calibri"/>
            </a:endParaRPr>
          </a:p>
          <a:p>
            <a:pPr marL="285750" indent="-285750" algn="just">
              <a:spcBef>
                <a:spcPct val="20000"/>
              </a:spcBef>
              <a:buClr>
                <a:srgbClr val="D00040"/>
              </a:buClr>
              <a:buFont typeface="Arial" panose="020B0604020202020204" pitchFamily="34" charset="0"/>
              <a:buChar char="•"/>
              <a:defRPr/>
            </a:pPr>
            <a:endParaRPr lang="en-GB" sz="1200">
              <a:solidFill>
                <a:prstClr val="black">
                  <a:lumMod val="95000"/>
                  <a:lumOff val="5000"/>
                </a:prstClr>
              </a:solidFill>
              <a:latin typeface="Calibri"/>
              <a:cs typeface="Calibri"/>
            </a:endParaRPr>
          </a:p>
        </p:txBody>
      </p:sp>
    </p:spTree>
    <p:extLst>
      <p:ext uri="{BB962C8B-B14F-4D97-AF65-F5344CB8AC3E}">
        <p14:creationId xmlns:p14="http://schemas.microsoft.com/office/powerpoint/2010/main" val="1157409224"/>
      </p:ext>
    </p:extLst>
  </p:cSld>
  <p:clrMapOvr>
    <a:masterClrMapping/>
  </p:clrMapOvr>
  <p:transition>
    <p:fade/>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59532" y="409228"/>
            <a:ext cx="3527301" cy="720082"/>
          </a:xfrm>
        </p:spPr>
        <p:txBody>
          <a:bodyPr/>
          <a:lstStyle/>
          <a:p>
            <a:r>
              <a:rPr lang="en-GB"/>
              <a:t>Definitions</a:t>
            </a:r>
            <a:endParaRPr lang="en-GB">
              <a:highlight>
                <a:srgbClr val="FFFF00"/>
              </a:highlight>
            </a:endParaRPr>
          </a:p>
        </p:txBody>
      </p:sp>
      <p:sp>
        <p:nvSpPr>
          <p:cNvPr id="7" name="Content Placeholder 6"/>
          <p:cNvSpPr>
            <a:spLocks noGrp="1"/>
          </p:cNvSpPr>
          <p:nvPr>
            <p:ph sz="quarter" idx="11"/>
          </p:nvPr>
        </p:nvSpPr>
        <p:spPr>
          <a:xfrm>
            <a:off x="359532" y="987574"/>
            <a:ext cx="8424936" cy="4032448"/>
          </a:xfrm>
        </p:spPr>
        <p:txBody>
          <a:bodyPr/>
          <a:lstStyle/>
          <a:p>
            <a:pPr algn="just"/>
            <a:endParaRPr lang="en-GB" b="0"/>
          </a:p>
          <a:p>
            <a:pPr marL="285750" indent="-285750" algn="just">
              <a:buFont typeface="Arial" panose="020B0604020202020204" pitchFamily="34" charset="0"/>
              <a:buChar char="•"/>
            </a:pPr>
            <a:endParaRPr lang="en-GB" b="0"/>
          </a:p>
          <a:p>
            <a:endParaRPr lang="en-GB" b="0"/>
          </a:p>
          <a:p>
            <a:endParaRPr lang="en-US" sz="1400" b="0"/>
          </a:p>
          <a:p>
            <a:pPr marL="285750" indent="-285750">
              <a:buFont typeface="Arial" panose="020B0604020202020204" pitchFamily="34" charset="0"/>
              <a:buChar char="•"/>
            </a:pPr>
            <a:endParaRPr lang="en-GB" sz="1400" b="0"/>
          </a:p>
          <a:p>
            <a:pPr marL="285750" indent="-285750">
              <a:buFont typeface="Arial" panose="020B0604020202020204" pitchFamily="34" charset="0"/>
              <a:buChar char="•"/>
            </a:pPr>
            <a:endParaRPr lang="en-GB" sz="1400" b="0"/>
          </a:p>
          <a:p>
            <a:pPr algn="just"/>
            <a:endParaRPr lang="en-GB" sz="1400"/>
          </a:p>
        </p:txBody>
      </p:sp>
      <p:sp>
        <p:nvSpPr>
          <p:cNvPr id="2" name="TextBox 1">
            <a:extLst>
              <a:ext uri="{FF2B5EF4-FFF2-40B4-BE49-F238E27FC236}">
                <a16:creationId xmlns:a16="http://schemas.microsoft.com/office/drawing/2014/main" id="{830B620E-0947-8757-0394-01A3CDA1B38E}"/>
              </a:ext>
            </a:extLst>
          </p:cNvPr>
          <p:cNvSpPr txBox="1"/>
          <p:nvPr/>
        </p:nvSpPr>
        <p:spPr>
          <a:xfrm>
            <a:off x="309525" y="676669"/>
            <a:ext cx="7491449" cy="6038576"/>
          </a:xfrm>
          <a:prstGeom prst="rect">
            <a:avLst/>
          </a:prstGeom>
          <a:noFill/>
        </p:spPr>
        <p:txBody>
          <a:bodyPr wrap="square" lIns="91440" tIns="45720" rIns="91440" bIns="45720" rtlCol="0" anchor="t">
            <a:spAutoFit/>
          </a:bodyPr>
          <a:lstStyle/>
          <a:p>
            <a:pPr algn="just">
              <a:spcBef>
                <a:spcPct val="20000"/>
              </a:spcBef>
              <a:buClr>
                <a:srgbClr val="D00040"/>
              </a:buCl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r>
              <a:rPr lang="en-US" sz="1200" b="1">
                <a:ea typeface="+mn-lt"/>
                <a:cs typeface="+mn-lt"/>
              </a:rPr>
              <a:t>DALYs (Disability-Adjusted Life Years) of ischemic heart disease  (Rate, Age-standardized) among females</a:t>
            </a:r>
            <a:r>
              <a:rPr lang="en-US" sz="1200">
                <a:ea typeface="+mn-lt"/>
                <a:cs typeface="+mn-lt"/>
              </a:rPr>
              <a:t>: The sum of years of potential life lost due to premature mortality from ischemic heart disease and the years of productive life lost due to disability from ischemic heart disease; expressed as an age-standardized rate per 100,000 population, in females, using the IHME standard. DALY are also defined as years of healthy life lost. DALY is calculated as: DALY = YLL (Years of life lost) + YLD (Years lived with disability).</a:t>
            </a: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r>
              <a:rPr lang="en-US" sz="1200" b="1">
                <a:ea typeface="+mn-lt"/>
                <a:cs typeface="+mn-lt"/>
              </a:rPr>
              <a:t>DALYs (Disability-Adjusted Life Years) of ischemic heart disease (Rate, Age-standardized) among males</a:t>
            </a:r>
            <a:r>
              <a:rPr lang="en-US" sz="1200">
                <a:ea typeface="+mn-lt"/>
                <a:cs typeface="+mn-lt"/>
              </a:rPr>
              <a:t>: The sum of years of potential life lost due to premature mortality from ischemic heart disease and the years of productive life lost due to disability from ischemic heart disease; expressed as an age-standardized rate per 100,000 population, in males, using the IHME standard. DALY are also defined as years of healthy life lost. DALY is calculated as: DALY = YLL (Years of life lost) + YLD (Years lived with disability).</a:t>
            </a: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r>
              <a:rPr lang="en-US" sz="1200" b="1">
                <a:ea typeface="+mn-lt"/>
                <a:cs typeface="+mn-lt"/>
              </a:rPr>
              <a:t>DALYs (Disability-Adjusted Life Years) of ischemic heart disease  (Rate, Age-standardized)</a:t>
            </a:r>
            <a:r>
              <a:rPr lang="en-US" sz="1200">
                <a:ea typeface="+mn-lt"/>
                <a:cs typeface="+mn-lt"/>
              </a:rPr>
              <a:t>: The sum of years of potential life lost due to premature mortality from ischemic heart disease and the years of productive life lost due to disability from ischemic heart disease; expressed as an age-standardized rate per 100,000 population, using the IHME standard. DALY are also defined as years of healthy life lost. DALY is calculated as: DALY = YLL (Years of life lost) + YLD (Years lived with disability).</a:t>
            </a: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algn="just">
              <a:spcBef>
                <a:spcPct val="20000"/>
              </a:spcBef>
              <a:buClr>
                <a:srgbClr val="D00040"/>
              </a:buClr>
              <a:defRPr/>
            </a:pPr>
            <a:endParaRPr lang="en-US" sz="1200" b="1">
              <a:ea typeface="+mn-lt"/>
              <a:cs typeface="+mn-lt"/>
            </a:endParaRPr>
          </a:p>
          <a:p>
            <a:pPr marR="0" lvl="0" algn="just" defTabSz="914400">
              <a:lnSpc>
                <a:spcPct val="100000"/>
              </a:lnSpc>
              <a:spcBef>
                <a:spcPct val="20000"/>
              </a:spcBef>
              <a:spcAft>
                <a:spcPts val="0"/>
              </a:spcAft>
              <a:buClr>
                <a:srgbClr val="D00040"/>
              </a:buClr>
              <a:buSzTx/>
              <a:tabLst/>
              <a:defRPr/>
            </a:pPr>
            <a:endParaRPr lang="en-US" sz="1200" b="0" i="0" u="none" strike="noStrike" kern="1200" cap="none" spc="0" normalizeH="0" baseline="0" noProof="0">
              <a:ln>
                <a:noFill/>
              </a:ln>
              <a:effectLst/>
              <a:uLnTx/>
              <a:uFillTx/>
              <a:latin typeface="Calibri"/>
              <a:cs typeface="Calibri"/>
            </a:endParaRPr>
          </a:p>
          <a:p>
            <a:pPr marL="285750" marR="0" lvl="0" indent="-285750" algn="just"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lang="en-US" sz="1200" b="0" i="0" u="none" strike="noStrike" kern="1200" cap="none" spc="0" normalizeH="0" baseline="0" noProof="0">
              <a:ln>
                <a:noFill/>
              </a:ln>
              <a:solidFill>
                <a:srgbClr val="000000"/>
              </a:solidFill>
              <a:effectLst/>
              <a:uLnTx/>
              <a:uFillTx/>
              <a:latin typeface="Calibri"/>
              <a:cs typeface="Calibri"/>
            </a:endParaRPr>
          </a:p>
          <a:p>
            <a:pPr marL="285750" indent="-285750" algn="just">
              <a:spcBef>
                <a:spcPct val="20000"/>
              </a:spcBef>
              <a:buClr>
                <a:srgbClr val="D00040"/>
              </a:buClr>
              <a:buFont typeface="Arial" panose="020B0604020202020204" pitchFamily="34" charset="0"/>
              <a:buChar char="•"/>
              <a:defRPr/>
            </a:pPr>
            <a:endParaRPr lang="en-GB" sz="1200">
              <a:solidFill>
                <a:prstClr val="black">
                  <a:lumMod val="95000"/>
                  <a:lumOff val="5000"/>
                </a:prstClr>
              </a:solidFill>
              <a:latin typeface="Calibri"/>
              <a:cs typeface="Calibri"/>
            </a:endParaRPr>
          </a:p>
        </p:txBody>
      </p:sp>
    </p:spTree>
    <p:extLst>
      <p:ext uri="{BB962C8B-B14F-4D97-AF65-F5344CB8AC3E}">
        <p14:creationId xmlns:p14="http://schemas.microsoft.com/office/powerpoint/2010/main" val="1240424688"/>
      </p:ext>
    </p:extLst>
  </p:cSld>
  <p:clrMapOvr>
    <a:masterClrMapping/>
  </p:clrMapOvr>
  <p:transition>
    <p:fade/>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59532" y="194915"/>
            <a:ext cx="3527301" cy="720082"/>
          </a:xfrm>
        </p:spPr>
        <p:txBody>
          <a:bodyPr/>
          <a:lstStyle/>
          <a:p>
            <a:r>
              <a:rPr lang="en-GB"/>
              <a:t>Definitions</a:t>
            </a:r>
            <a:endParaRPr lang="en-GB">
              <a:highlight>
                <a:srgbClr val="FFFF00"/>
              </a:highlight>
            </a:endParaRPr>
          </a:p>
        </p:txBody>
      </p:sp>
      <p:sp>
        <p:nvSpPr>
          <p:cNvPr id="7" name="Content Placeholder 6"/>
          <p:cNvSpPr>
            <a:spLocks noGrp="1"/>
          </p:cNvSpPr>
          <p:nvPr>
            <p:ph sz="quarter" idx="11"/>
          </p:nvPr>
        </p:nvSpPr>
        <p:spPr>
          <a:xfrm>
            <a:off x="359532" y="987574"/>
            <a:ext cx="8424936" cy="4032448"/>
          </a:xfrm>
        </p:spPr>
        <p:txBody>
          <a:bodyPr/>
          <a:lstStyle/>
          <a:p>
            <a:pPr algn="just"/>
            <a:endParaRPr lang="en-GB" b="0"/>
          </a:p>
          <a:p>
            <a:pPr marL="285750" indent="-285750" algn="just">
              <a:buFont typeface="Arial" panose="020B0604020202020204" pitchFamily="34" charset="0"/>
              <a:buChar char="•"/>
            </a:pPr>
            <a:endParaRPr lang="en-GB" b="0"/>
          </a:p>
          <a:p>
            <a:endParaRPr lang="en-GB" b="0"/>
          </a:p>
          <a:p>
            <a:endParaRPr lang="en-US" sz="1400" b="0"/>
          </a:p>
          <a:p>
            <a:pPr marL="285750" indent="-285750">
              <a:buFont typeface="Arial" panose="020B0604020202020204" pitchFamily="34" charset="0"/>
              <a:buChar char="•"/>
            </a:pPr>
            <a:endParaRPr lang="en-GB" sz="1400" b="0"/>
          </a:p>
          <a:p>
            <a:pPr marL="285750" indent="-285750">
              <a:buFont typeface="Arial" panose="020B0604020202020204" pitchFamily="34" charset="0"/>
              <a:buChar char="•"/>
            </a:pPr>
            <a:endParaRPr lang="en-GB" sz="1400" b="0"/>
          </a:p>
          <a:p>
            <a:pPr algn="just"/>
            <a:endParaRPr lang="en-GB" sz="1400"/>
          </a:p>
        </p:txBody>
      </p:sp>
      <p:sp>
        <p:nvSpPr>
          <p:cNvPr id="2" name="TextBox 1">
            <a:extLst>
              <a:ext uri="{FF2B5EF4-FFF2-40B4-BE49-F238E27FC236}">
                <a16:creationId xmlns:a16="http://schemas.microsoft.com/office/drawing/2014/main" id="{830B620E-0947-8757-0394-01A3CDA1B38E}"/>
              </a:ext>
            </a:extLst>
          </p:cNvPr>
          <p:cNvSpPr txBox="1"/>
          <p:nvPr/>
        </p:nvSpPr>
        <p:spPr>
          <a:xfrm>
            <a:off x="359532" y="612374"/>
            <a:ext cx="7405724" cy="6186309"/>
          </a:xfrm>
          <a:prstGeom prst="rect">
            <a:avLst/>
          </a:prstGeom>
          <a:noFill/>
        </p:spPr>
        <p:txBody>
          <a:bodyPr wrap="square" lIns="91440" tIns="45720" rIns="91440" bIns="45720" rtlCol="0" anchor="t">
            <a:spAutoFit/>
          </a:bodyPr>
          <a:lstStyle/>
          <a:p>
            <a:pPr marL="285750" indent="-285750" algn="just">
              <a:spcBef>
                <a:spcPct val="20000"/>
              </a:spcBef>
              <a:buClr>
                <a:srgbClr val="D00040"/>
              </a:buClr>
              <a:buFont typeface="Arial,Sans-Serif" panose="020B0604020202020204" pitchFamily="34" charset="0"/>
              <a:buChar char="•"/>
              <a:defRPr/>
            </a:pPr>
            <a:endParaRPr lang="en-US" sz="1200" b="1">
              <a:ea typeface="+mn-lt"/>
              <a:cs typeface="+mn-lt"/>
            </a:endParaRPr>
          </a:p>
          <a:p>
            <a:pPr marL="285750" indent="-285750" algn="just">
              <a:spcBef>
                <a:spcPct val="20000"/>
              </a:spcBef>
              <a:buClr>
                <a:srgbClr val="D00040"/>
              </a:buClr>
              <a:buFont typeface="Arial,Sans-Serif" panose="020B0604020202020204" pitchFamily="34" charset="0"/>
              <a:buChar char="•"/>
              <a:defRPr/>
            </a:pPr>
            <a:r>
              <a:rPr lang="en-US" sz="1200" b="1">
                <a:ea typeface="+mn-lt"/>
                <a:cs typeface="+mn-lt"/>
              </a:rPr>
              <a:t>DALYs (Disability-Adjusted Life Years) of </a:t>
            </a:r>
            <a:r>
              <a:rPr lang="en-GB" sz="1200" b="1">
                <a:solidFill>
                  <a:srgbClr val="000000">
                    <a:alpha val="100000"/>
                  </a:srgbClr>
                </a:solidFill>
                <a:latin typeface="Calibri (Headings)"/>
                <a:ea typeface="+mn-lt"/>
                <a:cs typeface="+mn-lt"/>
                <a:sym typeface="Calibri (Headings)"/>
              </a:rPr>
              <a:t>n</a:t>
            </a:r>
            <a:r>
              <a:rPr lang="en-GB" sz="1200" b="1" i="0" u="none" cap="none">
                <a:solidFill>
                  <a:srgbClr val="000000">
                    <a:alpha val="100000"/>
                  </a:srgbClr>
                </a:solidFill>
                <a:latin typeface="Calibri (Headings)"/>
                <a:cs typeface="Calibri (Headings)"/>
                <a:sym typeface="Calibri (Headings)"/>
              </a:rPr>
              <a:t>on-rheumatic calcific aortic valve</a:t>
            </a:r>
            <a:r>
              <a:rPr lang="en-US" sz="1200" b="1">
                <a:ea typeface="+mn-lt"/>
                <a:cs typeface="+mn-lt"/>
              </a:rPr>
              <a:t> diseases (Rate, Age-standardized) among females</a:t>
            </a:r>
            <a:r>
              <a:rPr lang="en-US" sz="1200">
                <a:ea typeface="+mn-lt"/>
                <a:cs typeface="+mn-lt"/>
              </a:rPr>
              <a:t>: The sum of years of potential life lost due to premature mortality from non-rheumatic calcific aortic valve diseases and the years of productive life lost due to disability from non-rheumatic calcific aortic valve diseases; expressed as an age-standardized rate per 100,000 population, in females, using the IHME standard. DALY are also defined as years of healthy life lost. DALY is calculated as: DALY = YLL (Years of life lost) + YLD (Years lived with disability).</a:t>
            </a: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r>
              <a:rPr lang="en-US" sz="1200">
                <a:ea typeface="+mn-lt"/>
                <a:cs typeface="+mn-lt"/>
              </a:rPr>
              <a:t> </a:t>
            </a:r>
            <a:r>
              <a:rPr lang="en-US" sz="1200" b="1">
                <a:ea typeface="+mn-lt"/>
                <a:cs typeface="+mn-lt"/>
              </a:rPr>
              <a:t>DALYs (Disability-Adjusted Life Years) of </a:t>
            </a:r>
            <a:r>
              <a:rPr lang="en-GB" sz="1200" b="1">
                <a:solidFill>
                  <a:srgbClr val="000000">
                    <a:alpha val="100000"/>
                  </a:srgbClr>
                </a:solidFill>
                <a:latin typeface="Calibri (Headings)"/>
                <a:ea typeface="+mn-lt"/>
                <a:cs typeface="+mn-lt"/>
                <a:sym typeface="Calibri (Headings)"/>
              </a:rPr>
              <a:t>n</a:t>
            </a:r>
            <a:r>
              <a:rPr lang="en-GB" sz="1200" b="1" i="0" u="none" cap="none">
                <a:solidFill>
                  <a:srgbClr val="000000">
                    <a:alpha val="100000"/>
                  </a:srgbClr>
                </a:solidFill>
                <a:latin typeface="Calibri (Headings)"/>
                <a:cs typeface="Calibri (Headings)"/>
                <a:sym typeface="Calibri (Headings)"/>
              </a:rPr>
              <a:t>on-rheumatic calcific aortic valve</a:t>
            </a:r>
            <a:r>
              <a:rPr lang="en-US" sz="1200" b="1">
                <a:ea typeface="+mn-lt"/>
                <a:cs typeface="+mn-lt"/>
              </a:rPr>
              <a:t> diseases (Rate, Age-standardized) among males</a:t>
            </a:r>
            <a:r>
              <a:rPr lang="en-US" sz="1200">
                <a:ea typeface="+mn-lt"/>
                <a:cs typeface="+mn-lt"/>
              </a:rPr>
              <a:t>: The sum of years of potential life lost due to premature mortality from non-rheumatic calcific aortic valve diseases and the years of productive life lost due to disability from non-rheumatic calcific aortic valve diseases; expressed as an age-standardized rate per 100,000 population, in males, using the IHME standard. DALY are also defined as years of healthy life lost. DALY is calculated as: DALY = YLL (Years of life lost) + YLD (Years lived with disability).</a:t>
            </a: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r>
              <a:rPr lang="en-US" sz="1200" b="1">
                <a:ea typeface="+mn-lt"/>
                <a:cs typeface="+mn-lt"/>
              </a:rPr>
              <a:t>DALYs (Disability-Adjusted Life Years) of </a:t>
            </a:r>
            <a:r>
              <a:rPr lang="en-GB" sz="1200" b="1">
                <a:solidFill>
                  <a:srgbClr val="000000">
                    <a:alpha val="100000"/>
                  </a:srgbClr>
                </a:solidFill>
                <a:latin typeface="Calibri (Headings)"/>
                <a:ea typeface="+mn-lt"/>
                <a:cs typeface="+mn-lt"/>
                <a:sym typeface="Calibri (Headings)"/>
              </a:rPr>
              <a:t>n</a:t>
            </a:r>
            <a:r>
              <a:rPr lang="en-GB" sz="1200" b="1" i="0" u="none" cap="none">
                <a:solidFill>
                  <a:srgbClr val="000000">
                    <a:alpha val="100000"/>
                  </a:srgbClr>
                </a:solidFill>
                <a:latin typeface="Calibri (Headings)"/>
                <a:cs typeface="Calibri (Headings)"/>
                <a:sym typeface="Calibri (Headings)"/>
              </a:rPr>
              <a:t>on-rheumatic calcific aortic valve</a:t>
            </a:r>
            <a:r>
              <a:rPr lang="en-US" sz="1200" b="1">
                <a:ea typeface="+mn-lt"/>
                <a:cs typeface="+mn-lt"/>
              </a:rPr>
              <a:t> diseases (Rate, Age-standardized)</a:t>
            </a:r>
            <a:r>
              <a:rPr lang="en-US" sz="1200">
                <a:ea typeface="+mn-lt"/>
                <a:cs typeface="+mn-lt"/>
              </a:rPr>
              <a:t>: The sum of years of potential life lost due to premature mortality from non-rheumatic calcific aortic valve diseases and the years of productive life lost due to disability from non-rheumatic calcific aortic valve diseases; expressed as an age-standardized rate per 100,000 population, using the IHME standard. DALY are also defined as years of healthy life lost. DALY is calculated as: DALY = YLL (Years of life lost) + YLD (Years lived with disability).</a:t>
            </a: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algn="just">
              <a:spcBef>
                <a:spcPct val="20000"/>
              </a:spcBef>
              <a:buClr>
                <a:srgbClr val="D00040"/>
              </a:buClr>
              <a:defRPr/>
            </a:pPr>
            <a:endParaRPr lang="en-US" sz="1200" b="1">
              <a:ea typeface="+mn-lt"/>
              <a:cs typeface="+mn-lt"/>
            </a:endParaRPr>
          </a:p>
          <a:p>
            <a:pPr marR="0" lvl="0" algn="just" defTabSz="914400">
              <a:lnSpc>
                <a:spcPct val="100000"/>
              </a:lnSpc>
              <a:spcBef>
                <a:spcPct val="20000"/>
              </a:spcBef>
              <a:spcAft>
                <a:spcPts val="0"/>
              </a:spcAft>
              <a:buClr>
                <a:srgbClr val="D00040"/>
              </a:buClr>
              <a:buSzTx/>
              <a:tabLst/>
              <a:defRPr/>
            </a:pPr>
            <a:endParaRPr lang="en-US" sz="1200" b="0" i="0" u="none" strike="noStrike" kern="1200" cap="none" spc="0" normalizeH="0" baseline="0" noProof="0">
              <a:ln>
                <a:noFill/>
              </a:ln>
              <a:effectLst/>
              <a:uLnTx/>
              <a:uFillTx/>
              <a:latin typeface="Calibri"/>
              <a:cs typeface="Calibri"/>
            </a:endParaRPr>
          </a:p>
          <a:p>
            <a:pPr marL="285750" marR="0" lvl="0" indent="-285750" algn="just"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lang="en-US" sz="1200" b="0" i="0" u="none" strike="noStrike" kern="1200" cap="none" spc="0" normalizeH="0" baseline="0" noProof="0">
              <a:ln>
                <a:noFill/>
              </a:ln>
              <a:solidFill>
                <a:srgbClr val="000000"/>
              </a:solidFill>
              <a:effectLst/>
              <a:uLnTx/>
              <a:uFillTx/>
              <a:latin typeface="Calibri"/>
              <a:cs typeface="Calibri"/>
            </a:endParaRPr>
          </a:p>
          <a:p>
            <a:pPr marL="285750" indent="-285750" algn="just">
              <a:spcBef>
                <a:spcPct val="20000"/>
              </a:spcBef>
              <a:buClr>
                <a:srgbClr val="D00040"/>
              </a:buClr>
              <a:buFont typeface="Arial" panose="020B0604020202020204" pitchFamily="34" charset="0"/>
              <a:buChar char="•"/>
              <a:defRPr/>
            </a:pPr>
            <a:endParaRPr lang="en-GB" sz="1200">
              <a:solidFill>
                <a:prstClr val="black">
                  <a:lumMod val="95000"/>
                  <a:lumOff val="5000"/>
                </a:prstClr>
              </a:solidFill>
              <a:latin typeface="Calibri"/>
              <a:cs typeface="Calibri"/>
            </a:endParaRPr>
          </a:p>
        </p:txBody>
      </p:sp>
    </p:spTree>
    <p:extLst>
      <p:ext uri="{BB962C8B-B14F-4D97-AF65-F5344CB8AC3E}">
        <p14:creationId xmlns:p14="http://schemas.microsoft.com/office/powerpoint/2010/main" val="1009396755"/>
      </p:ext>
    </p:extLst>
  </p:cSld>
  <p:clrMapOvr>
    <a:masterClrMapping/>
  </p:clrMapOvr>
  <p:transition>
    <p:fade/>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59532" y="267492"/>
            <a:ext cx="3527301" cy="720082"/>
          </a:xfrm>
        </p:spPr>
        <p:txBody>
          <a:bodyPr/>
          <a:lstStyle/>
          <a:p>
            <a:r>
              <a:rPr lang="en-GB"/>
              <a:t>Definitions</a:t>
            </a:r>
            <a:endParaRPr lang="en-GB">
              <a:highlight>
                <a:srgbClr val="FFFF00"/>
              </a:highlight>
            </a:endParaRPr>
          </a:p>
        </p:txBody>
      </p:sp>
      <p:sp>
        <p:nvSpPr>
          <p:cNvPr id="7" name="Content Placeholder 6"/>
          <p:cNvSpPr>
            <a:spLocks noGrp="1"/>
          </p:cNvSpPr>
          <p:nvPr>
            <p:ph sz="quarter" idx="11"/>
          </p:nvPr>
        </p:nvSpPr>
        <p:spPr>
          <a:xfrm>
            <a:off x="359532" y="987574"/>
            <a:ext cx="8424936" cy="4032448"/>
          </a:xfrm>
        </p:spPr>
        <p:txBody>
          <a:bodyPr/>
          <a:lstStyle/>
          <a:p>
            <a:pPr algn="just"/>
            <a:endParaRPr lang="en-GB" b="0"/>
          </a:p>
          <a:p>
            <a:pPr marL="285750" indent="-285750" algn="just">
              <a:buFont typeface="Arial" panose="020B0604020202020204" pitchFamily="34" charset="0"/>
              <a:buChar char="•"/>
            </a:pPr>
            <a:endParaRPr lang="en-GB" b="0"/>
          </a:p>
          <a:p>
            <a:endParaRPr lang="en-GB" b="0"/>
          </a:p>
          <a:p>
            <a:endParaRPr lang="en-US" sz="1400" b="0"/>
          </a:p>
          <a:p>
            <a:pPr marL="285750" indent="-285750">
              <a:buFont typeface="Arial" panose="020B0604020202020204" pitchFamily="34" charset="0"/>
              <a:buChar char="•"/>
            </a:pPr>
            <a:endParaRPr lang="en-GB" sz="1400" b="0"/>
          </a:p>
          <a:p>
            <a:pPr marL="285750" indent="-285750">
              <a:buFont typeface="Arial" panose="020B0604020202020204" pitchFamily="34" charset="0"/>
              <a:buChar char="•"/>
            </a:pPr>
            <a:endParaRPr lang="en-GB" sz="1400" b="0"/>
          </a:p>
          <a:p>
            <a:pPr algn="just"/>
            <a:endParaRPr lang="en-GB" sz="1400"/>
          </a:p>
        </p:txBody>
      </p:sp>
      <p:sp>
        <p:nvSpPr>
          <p:cNvPr id="2" name="TextBox 1">
            <a:extLst>
              <a:ext uri="{FF2B5EF4-FFF2-40B4-BE49-F238E27FC236}">
                <a16:creationId xmlns:a16="http://schemas.microsoft.com/office/drawing/2014/main" id="{830B620E-0947-8757-0394-01A3CDA1B38E}"/>
              </a:ext>
            </a:extLst>
          </p:cNvPr>
          <p:cNvSpPr txBox="1"/>
          <p:nvPr/>
        </p:nvSpPr>
        <p:spPr>
          <a:xfrm>
            <a:off x="359532" y="612374"/>
            <a:ext cx="7420012" cy="6592574"/>
          </a:xfrm>
          <a:prstGeom prst="rect">
            <a:avLst/>
          </a:prstGeom>
          <a:noFill/>
        </p:spPr>
        <p:txBody>
          <a:bodyPr wrap="square" lIns="91440" tIns="45720" rIns="91440" bIns="45720" rtlCol="0" anchor="t">
            <a:spAutoFit/>
          </a:bodyPr>
          <a:lstStyle/>
          <a:p>
            <a:pPr marL="285750" indent="-285750" algn="just">
              <a:spcBef>
                <a:spcPct val="20000"/>
              </a:spcBef>
              <a:buClr>
                <a:srgbClr val="D00040"/>
              </a:buClr>
              <a:buFont typeface="Arial,Sans-Serif" panose="020B0604020202020204" pitchFamily="34" charset="0"/>
              <a:buChar char="•"/>
              <a:defRPr/>
            </a:pPr>
            <a:endParaRPr lang="en-US" sz="1200" b="1">
              <a:ea typeface="+mn-lt"/>
              <a:cs typeface="+mn-lt"/>
            </a:endParaRPr>
          </a:p>
          <a:p>
            <a:pPr marL="285750" indent="-285750" algn="just">
              <a:spcBef>
                <a:spcPct val="20000"/>
              </a:spcBef>
              <a:buClr>
                <a:srgbClr val="D00040"/>
              </a:buClr>
              <a:buFont typeface="Arial,Sans-Serif" panose="020B0604020202020204" pitchFamily="34" charset="0"/>
              <a:buChar char="•"/>
              <a:defRPr/>
            </a:pPr>
            <a:r>
              <a:rPr lang="en-US" sz="1200" b="1">
                <a:ea typeface="+mn-lt"/>
                <a:cs typeface="+mn-lt"/>
              </a:rPr>
              <a:t>DALYs (Disability-Adjusted Life Years) of </a:t>
            </a:r>
            <a:r>
              <a:rPr lang="en-GB" sz="1200" b="1">
                <a:solidFill>
                  <a:srgbClr val="000000">
                    <a:alpha val="100000"/>
                  </a:srgbClr>
                </a:solidFill>
                <a:latin typeface="Calibri (Headings)"/>
                <a:ea typeface="+mn-lt"/>
                <a:cs typeface="+mn-lt"/>
                <a:sym typeface="Calibri (Headings)"/>
              </a:rPr>
              <a:t>n</a:t>
            </a:r>
            <a:r>
              <a:rPr lang="en-GB" sz="1200" b="1" i="0" u="none" cap="none">
                <a:solidFill>
                  <a:srgbClr val="000000">
                    <a:alpha val="100000"/>
                  </a:srgbClr>
                </a:solidFill>
                <a:latin typeface="Calibri (Headings)"/>
                <a:cs typeface="Calibri (Headings)"/>
                <a:sym typeface="Calibri (Headings)"/>
              </a:rPr>
              <a:t>on-rheumatic degenerative mitral valve</a:t>
            </a:r>
            <a:r>
              <a:rPr lang="en-US" sz="1200" b="1">
                <a:ea typeface="+mn-lt"/>
                <a:cs typeface="+mn-lt"/>
              </a:rPr>
              <a:t> diseases (Rate, Age-standardized) among females</a:t>
            </a:r>
            <a:r>
              <a:rPr lang="en-US" sz="1200">
                <a:ea typeface="+mn-lt"/>
                <a:cs typeface="+mn-lt"/>
              </a:rPr>
              <a:t>: The sum of years of potential life lost due to premature mortality from non-rheumatic </a:t>
            </a:r>
            <a:r>
              <a:rPr lang="en-GB" sz="1200" i="0" u="none" cap="none">
                <a:solidFill>
                  <a:srgbClr val="000000">
                    <a:alpha val="100000"/>
                  </a:srgbClr>
                </a:solidFill>
                <a:latin typeface="Calibri (Headings)"/>
                <a:cs typeface="Calibri (Headings)"/>
                <a:sym typeface="Calibri (Headings)"/>
              </a:rPr>
              <a:t>degenerative mitral</a:t>
            </a:r>
            <a:r>
              <a:rPr lang="en-US" sz="1200">
                <a:ea typeface="+mn-lt"/>
                <a:cs typeface="+mn-lt"/>
              </a:rPr>
              <a:t> valve diseases and the years of productive life lost due to disability from non-rheumatic </a:t>
            </a:r>
            <a:r>
              <a:rPr lang="en-GB" sz="1200" i="0" u="none" cap="none">
                <a:solidFill>
                  <a:srgbClr val="000000">
                    <a:alpha val="100000"/>
                  </a:srgbClr>
                </a:solidFill>
                <a:latin typeface="Calibri (Headings)"/>
                <a:cs typeface="Calibri (Headings)"/>
                <a:sym typeface="Calibri (Headings)"/>
              </a:rPr>
              <a:t>degenerative mitral</a:t>
            </a:r>
            <a:r>
              <a:rPr lang="en-US" sz="1200">
                <a:ea typeface="+mn-lt"/>
                <a:cs typeface="+mn-lt"/>
              </a:rPr>
              <a:t> valve diseases; expressed as an age-standardized rate per 100,000 population, in females, using the IHME standard. DALY are also defined as years of healthy life lost. DALY is calculated as: DALY = YLL (Years of life lost) + YLD (Years lived with disability).</a:t>
            </a: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r>
              <a:rPr lang="en-US" sz="1200">
                <a:ea typeface="+mn-lt"/>
                <a:cs typeface="+mn-lt"/>
              </a:rPr>
              <a:t> </a:t>
            </a:r>
            <a:r>
              <a:rPr lang="en-US" sz="1200" b="1">
                <a:ea typeface="+mn-lt"/>
                <a:cs typeface="+mn-lt"/>
              </a:rPr>
              <a:t>DALYs (Disability-Adjusted Life Years) of </a:t>
            </a:r>
            <a:r>
              <a:rPr lang="en-GB" sz="1200" b="1">
                <a:solidFill>
                  <a:srgbClr val="000000">
                    <a:alpha val="100000"/>
                  </a:srgbClr>
                </a:solidFill>
                <a:latin typeface="Calibri (Headings)"/>
                <a:ea typeface="+mn-lt"/>
                <a:cs typeface="+mn-lt"/>
                <a:sym typeface="Calibri (Headings)"/>
              </a:rPr>
              <a:t>n</a:t>
            </a:r>
            <a:r>
              <a:rPr lang="en-GB" sz="1200" b="1" i="0" u="none" cap="none">
                <a:solidFill>
                  <a:srgbClr val="000000">
                    <a:alpha val="100000"/>
                  </a:srgbClr>
                </a:solidFill>
                <a:latin typeface="Calibri (Headings)"/>
                <a:cs typeface="Calibri (Headings)"/>
                <a:sym typeface="Calibri (Headings)"/>
              </a:rPr>
              <a:t>on-rheumatic degenerative mitral valve</a:t>
            </a:r>
            <a:r>
              <a:rPr lang="en-US" sz="1200" b="1">
                <a:ea typeface="+mn-lt"/>
                <a:cs typeface="+mn-lt"/>
              </a:rPr>
              <a:t> diseases (Rate, Age-standardized) among males</a:t>
            </a:r>
            <a:r>
              <a:rPr lang="en-US" sz="1200">
                <a:ea typeface="+mn-lt"/>
                <a:cs typeface="+mn-lt"/>
              </a:rPr>
              <a:t>: The sum of years of potential life lost due to premature mortality from non-rheumatic </a:t>
            </a:r>
            <a:r>
              <a:rPr lang="en-GB" sz="1200" i="0" u="none" cap="none">
                <a:solidFill>
                  <a:srgbClr val="000000">
                    <a:alpha val="100000"/>
                  </a:srgbClr>
                </a:solidFill>
                <a:latin typeface="Calibri (Headings)"/>
                <a:cs typeface="Calibri (Headings)"/>
                <a:sym typeface="Calibri (Headings)"/>
              </a:rPr>
              <a:t>degenerative mitral</a:t>
            </a:r>
            <a:r>
              <a:rPr lang="en-US" sz="1200">
                <a:ea typeface="+mn-lt"/>
                <a:cs typeface="+mn-lt"/>
              </a:rPr>
              <a:t> valve diseases and the years of productive life lost due to disability from non-rheumatic </a:t>
            </a:r>
            <a:r>
              <a:rPr lang="en-GB" sz="1200" i="0" u="none" cap="none">
                <a:solidFill>
                  <a:srgbClr val="000000">
                    <a:alpha val="100000"/>
                  </a:srgbClr>
                </a:solidFill>
                <a:latin typeface="Calibri (Headings)"/>
                <a:cs typeface="Calibri (Headings)"/>
                <a:sym typeface="Calibri (Headings)"/>
              </a:rPr>
              <a:t>degenerative mitral</a:t>
            </a:r>
            <a:r>
              <a:rPr lang="en-US" sz="1200">
                <a:ea typeface="+mn-lt"/>
                <a:cs typeface="+mn-lt"/>
              </a:rPr>
              <a:t> valve diseases; expressed as an age-standardized rate per 100,000 population, in males, using the IHME standard. DALY are also defined as years of healthy life lost. DALY is calculated as: DALY = YLL (Years of life lost) + YLD (Years lived with disability).</a:t>
            </a: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r>
              <a:rPr lang="en-US" sz="1200" b="1">
                <a:ea typeface="+mn-lt"/>
                <a:cs typeface="+mn-lt"/>
              </a:rPr>
              <a:t>DALYs (Disability-Adjusted Life Years) of </a:t>
            </a:r>
            <a:r>
              <a:rPr lang="en-GB" sz="1200" b="1">
                <a:solidFill>
                  <a:srgbClr val="000000">
                    <a:alpha val="100000"/>
                  </a:srgbClr>
                </a:solidFill>
                <a:latin typeface="Calibri (Headings)"/>
                <a:ea typeface="+mn-lt"/>
                <a:cs typeface="+mn-lt"/>
                <a:sym typeface="Calibri (Headings)"/>
              </a:rPr>
              <a:t>n</a:t>
            </a:r>
            <a:r>
              <a:rPr lang="en-GB" sz="1200" b="1" i="0" u="none" cap="none">
                <a:solidFill>
                  <a:srgbClr val="000000">
                    <a:alpha val="100000"/>
                  </a:srgbClr>
                </a:solidFill>
                <a:latin typeface="Calibri (Headings)"/>
                <a:cs typeface="Calibri (Headings)"/>
                <a:sym typeface="Calibri (Headings)"/>
              </a:rPr>
              <a:t>on-rheumatic degenerative mitral valve</a:t>
            </a:r>
            <a:r>
              <a:rPr lang="en-US" sz="1200" b="1">
                <a:ea typeface="+mn-lt"/>
                <a:cs typeface="+mn-lt"/>
              </a:rPr>
              <a:t> diseases (Rate, Age-standardized)</a:t>
            </a:r>
            <a:r>
              <a:rPr lang="en-US" sz="1200">
                <a:ea typeface="+mn-lt"/>
                <a:cs typeface="+mn-lt"/>
              </a:rPr>
              <a:t>: The sum of years of potential life lost due to premature mortality from non-rheumatic </a:t>
            </a:r>
            <a:r>
              <a:rPr lang="en-GB" sz="1200" i="0" u="none" cap="none">
                <a:solidFill>
                  <a:srgbClr val="000000">
                    <a:alpha val="100000"/>
                  </a:srgbClr>
                </a:solidFill>
                <a:latin typeface="Calibri (Headings)"/>
                <a:cs typeface="Calibri (Headings)"/>
                <a:sym typeface="Calibri (Headings)"/>
              </a:rPr>
              <a:t>degenerative mitral</a:t>
            </a:r>
            <a:r>
              <a:rPr lang="en-US" sz="1200">
                <a:ea typeface="+mn-lt"/>
                <a:cs typeface="+mn-lt"/>
              </a:rPr>
              <a:t> valve diseases and the years of productive life lost due to disability from non-rheumatic </a:t>
            </a:r>
            <a:r>
              <a:rPr lang="en-GB" sz="1200" i="0" u="none" cap="none">
                <a:solidFill>
                  <a:srgbClr val="000000">
                    <a:alpha val="100000"/>
                  </a:srgbClr>
                </a:solidFill>
                <a:latin typeface="Calibri (Headings)"/>
                <a:cs typeface="Calibri (Headings)"/>
                <a:sym typeface="Calibri (Headings)"/>
              </a:rPr>
              <a:t>degenerative mitral</a:t>
            </a:r>
            <a:r>
              <a:rPr lang="en-US" sz="1200">
                <a:ea typeface="+mn-lt"/>
                <a:cs typeface="+mn-lt"/>
              </a:rPr>
              <a:t> valve diseases; expressed as an age-standardized rate per 100,000 population, using the IHME standard. DALY are also defined as years of healthy life lost. DALY is calculated as: DALY = YLL (Years of life lost) + YLD (Years lived with disability).</a:t>
            </a: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algn="just">
              <a:spcBef>
                <a:spcPct val="20000"/>
              </a:spcBef>
              <a:buClr>
                <a:srgbClr val="D00040"/>
              </a:buClr>
              <a:defRPr/>
            </a:pPr>
            <a:endParaRPr lang="en-US" sz="1200" b="1">
              <a:ea typeface="+mn-lt"/>
              <a:cs typeface="+mn-lt"/>
            </a:endParaRPr>
          </a:p>
          <a:p>
            <a:pPr marR="0" lvl="0" algn="just" defTabSz="914400">
              <a:lnSpc>
                <a:spcPct val="100000"/>
              </a:lnSpc>
              <a:spcBef>
                <a:spcPct val="20000"/>
              </a:spcBef>
              <a:spcAft>
                <a:spcPts val="0"/>
              </a:spcAft>
              <a:buClr>
                <a:srgbClr val="D00040"/>
              </a:buClr>
              <a:buSzTx/>
              <a:tabLst/>
              <a:defRPr/>
            </a:pPr>
            <a:endParaRPr lang="en-US" sz="1200" b="0" i="0" u="none" strike="noStrike" kern="1200" cap="none" spc="0" normalizeH="0" baseline="0" noProof="0">
              <a:ln>
                <a:noFill/>
              </a:ln>
              <a:effectLst/>
              <a:uLnTx/>
              <a:uFillTx/>
              <a:latin typeface="Calibri"/>
              <a:cs typeface="Calibri"/>
            </a:endParaRPr>
          </a:p>
          <a:p>
            <a:pPr marL="285750" marR="0" lvl="0" indent="-285750" algn="just"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lang="en-US" sz="1200" b="0" i="0" u="none" strike="noStrike" kern="1200" cap="none" spc="0" normalizeH="0" baseline="0" noProof="0">
              <a:ln>
                <a:noFill/>
              </a:ln>
              <a:solidFill>
                <a:srgbClr val="000000"/>
              </a:solidFill>
              <a:effectLst/>
              <a:uLnTx/>
              <a:uFillTx/>
              <a:latin typeface="Calibri"/>
              <a:cs typeface="Calibri"/>
            </a:endParaRPr>
          </a:p>
          <a:p>
            <a:pPr marL="285750" indent="-285750" algn="just">
              <a:spcBef>
                <a:spcPct val="20000"/>
              </a:spcBef>
              <a:buClr>
                <a:srgbClr val="D00040"/>
              </a:buClr>
              <a:buFont typeface="Arial" panose="020B0604020202020204" pitchFamily="34" charset="0"/>
              <a:buChar char="•"/>
              <a:defRPr/>
            </a:pPr>
            <a:endParaRPr lang="en-GB" sz="1200">
              <a:solidFill>
                <a:prstClr val="black">
                  <a:lumMod val="95000"/>
                  <a:lumOff val="5000"/>
                </a:prstClr>
              </a:solidFill>
              <a:latin typeface="Calibri"/>
              <a:cs typeface="Calibri"/>
            </a:endParaRPr>
          </a:p>
        </p:txBody>
      </p:sp>
    </p:spTree>
    <p:extLst>
      <p:ext uri="{BB962C8B-B14F-4D97-AF65-F5344CB8AC3E}">
        <p14:creationId xmlns:p14="http://schemas.microsoft.com/office/powerpoint/2010/main" val="1722051854"/>
      </p:ext>
    </p:extLst>
  </p:cSld>
  <p:clrMapOvr>
    <a:masterClrMapping/>
  </p:clrMapOvr>
  <p:transition>
    <p:fade/>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59532" y="259476"/>
            <a:ext cx="3527301" cy="720082"/>
          </a:xfrm>
        </p:spPr>
        <p:txBody>
          <a:bodyPr/>
          <a:lstStyle/>
          <a:p>
            <a:r>
              <a:rPr lang="en-GB"/>
              <a:t>Definitions</a:t>
            </a:r>
            <a:endParaRPr lang="en-GB">
              <a:highlight>
                <a:srgbClr val="FFFF00"/>
              </a:highlight>
            </a:endParaRPr>
          </a:p>
        </p:txBody>
      </p:sp>
      <p:sp>
        <p:nvSpPr>
          <p:cNvPr id="7" name="Content Placeholder 6"/>
          <p:cNvSpPr>
            <a:spLocks noGrp="1"/>
          </p:cNvSpPr>
          <p:nvPr>
            <p:ph sz="quarter" idx="11"/>
          </p:nvPr>
        </p:nvSpPr>
        <p:spPr>
          <a:xfrm>
            <a:off x="359532" y="987574"/>
            <a:ext cx="8424936" cy="4032448"/>
          </a:xfrm>
        </p:spPr>
        <p:txBody>
          <a:bodyPr/>
          <a:lstStyle/>
          <a:p>
            <a:pPr algn="just"/>
            <a:endParaRPr lang="en-GB" b="0"/>
          </a:p>
          <a:p>
            <a:pPr marL="285750" indent="-285750" algn="just">
              <a:buFont typeface="Arial" panose="020B0604020202020204" pitchFamily="34" charset="0"/>
              <a:buChar char="•"/>
            </a:pPr>
            <a:endParaRPr lang="en-GB" b="0"/>
          </a:p>
          <a:p>
            <a:endParaRPr lang="en-GB" b="0"/>
          </a:p>
          <a:p>
            <a:endParaRPr lang="en-US" sz="1400" b="0"/>
          </a:p>
          <a:p>
            <a:pPr marL="285750" indent="-285750">
              <a:buFont typeface="Arial" panose="020B0604020202020204" pitchFamily="34" charset="0"/>
              <a:buChar char="•"/>
            </a:pPr>
            <a:endParaRPr lang="en-GB" sz="1400" b="0"/>
          </a:p>
          <a:p>
            <a:pPr marL="285750" indent="-285750">
              <a:buFont typeface="Arial" panose="020B0604020202020204" pitchFamily="34" charset="0"/>
              <a:buChar char="•"/>
            </a:pPr>
            <a:endParaRPr lang="en-GB" sz="1400" b="0"/>
          </a:p>
          <a:p>
            <a:pPr algn="just"/>
            <a:endParaRPr lang="en-GB" sz="1400"/>
          </a:p>
        </p:txBody>
      </p:sp>
      <p:sp>
        <p:nvSpPr>
          <p:cNvPr id="2" name="TextBox 1">
            <a:extLst>
              <a:ext uri="{FF2B5EF4-FFF2-40B4-BE49-F238E27FC236}">
                <a16:creationId xmlns:a16="http://schemas.microsoft.com/office/drawing/2014/main" id="{830B620E-0947-8757-0394-01A3CDA1B38E}"/>
              </a:ext>
            </a:extLst>
          </p:cNvPr>
          <p:cNvSpPr txBox="1"/>
          <p:nvPr/>
        </p:nvSpPr>
        <p:spPr>
          <a:xfrm>
            <a:off x="359532" y="619517"/>
            <a:ext cx="7470018" cy="6038576"/>
          </a:xfrm>
          <a:prstGeom prst="rect">
            <a:avLst/>
          </a:prstGeom>
          <a:noFill/>
        </p:spPr>
        <p:txBody>
          <a:bodyPr wrap="square" lIns="91440" tIns="45720" rIns="91440" bIns="45720" rtlCol="0" anchor="t">
            <a:spAutoFit/>
          </a:bodyPr>
          <a:lstStyle/>
          <a:p>
            <a:pPr algn="just">
              <a:spcBef>
                <a:spcPct val="20000"/>
              </a:spcBef>
              <a:buClr>
                <a:srgbClr val="D00040"/>
              </a:buClr>
              <a:defRPr/>
            </a:pPr>
            <a:endParaRPr lang="en-US" sz="1200" b="1">
              <a:ea typeface="+mn-lt"/>
              <a:cs typeface="+mn-lt"/>
            </a:endParaRPr>
          </a:p>
          <a:p>
            <a:pPr marL="285750" indent="-285750" algn="just">
              <a:spcBef>
                <a:spcPct val="20000"/>
              </a:spcBef>
              <a:buClr>
                <a:srgbClr val="D00040"/>
              </a:buClr>
              <a:buFont typeface="Arial,Sans-Serif" panose="020B0604020202020204" pitchFamily="34" charset="0"/>
              <a:buChar char="•"/>
              <a:defRPr/>
            </a:pPr>
            <a:r>
              <a:rPr lang="en-US" sz="1200" b="1">
                <a:ea typeface="+mn-lt"/>
                <a:cs typeface="+mn-lt"/>
              </a:rPr>
              <a:t>DALYs (Disability-Adjusted Life Years) of </a:t>
            </a:r>
            <a:r>
              <a:rPr lang="en-GB" sz="1200" b="1">
                <a:solidFill>
                  <a:srgbClr val="000000">
                    <a:alpha val="100000"/>
                  </a:srgbClr>
                </a:solidFill>
                <a:latin typeface="Calibri (Headings)"/>
                <a:ea typeface="+mn-lt"/>
                <a:cs typeface="+mn-lt"/>
                <a:sym typeface="Calibri (Headings)"/>
              </a:rPr>
              <a:t>p</a:t>
            </a:r>
            <a:r>
              <a:rPr lang="en-GB" sz="1200" b="1" i="0" u="none" cap="none">
                <a:solidFill>
                  <a:srgbClr val="000000">
                    <a:alpha val="100000"/>
                  </a:srgbClr>
                </a:solidFill>
                <a:latin typeface="Calibri (Headings)"/>
                <a:cs typeface="Calibri (Headings)"/>
                <a:sym typeface="Calibri (Headings)"/>
              </a:rPr>
              <a:t>eripheral artery</a:t>
            </a:r>
            <a:r>
              <a:rPr lang="en-US" sz="1200" b="1">
                <a:ea typeface="+mn-lt"/>
                <a:cs typeface="+mn-lt"/>
              </a:rPr>
              <a:t> diseases (Rate, Age-standardized) among females</a:t>
            </a:r>
            <a:r>
              <a:rPr lang="en-US" sz="1200">
                <a:ea typeface="+mn-lt"/>
                <a:cs typeface="+mn-lt"/>
              </a:rPr>
              <a:t>: The sum of years of potential life lost due to premature mortality from peripheral artery diseases and the years of productive life lost due to disability from peripheral artery diseases; expressed as an age-standardized rate per 100,000 population, in females, using the IHME standard. DALY are also defined as years of healthy life lost. DALY is calculated as: DALY = YLL (Years of life lost) + YLD (Years lived with disability).</a:t>
            </a: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r>
              <a:rPr lang="en-US" sz="1200">
                <a:ea typeface="+mn-lt"/>
                <a:cs typeface="+mn-lt"/>
              </a:rPr>
              <a:t> </a:t>
            </a:r>
            <a:r>
              <a:rPr lang="en-US" sz="1200" b="1">
                <a:ea typeface="+mn-lt"/>
                <a:cs typeface="+mn-lt"/>
              </a:rPr>
              <a:t>DALYs (Disability-Adjusted Life Years) of </a:t>
            </a:r>
            <a:r>
              <a:rPr lang="en-GB" sz="1200" b="1">
                <a:solidFill>
                  <a:srgbClr val="000000">
                    <a:alpha val="100000"/>
                  </a:srgbClr>
                </a:solidFill>
                <a:latin typeface="Calibri (Headings)"/>
                <a:ea typeface="+mn-lt"/>
                <a:cs typeface="+mn-lt"/>
                <a:sym typeface="Calibri (Headings)"/>
              </a:rPr>
              <a:t>p</a:t>
            </a:r>
            <a:r>
              <a:rPr lang="en-GB" sz="1200" b="1" i="0" u="none" cap="none">
                <a:solidFill>
                  <a:srgbClr val="000000">
                    <a:alpha val="100000"/>
                  </a:srgbClr>
                </a:solidFill>
                <a:latin typeface="Calibri (Headings)"/>
                <a:cs typeface="Calibri (Headings)"/>
                <a:sym typeface="Calibri (Headings)"/>
              </a:rPr>
              <a:t>eripheral artery</a:t>
            </a:r>
            <a:r>
              <a:rPr lang="en-US" sz="1200" b="1">
                <a:ea typeface="+mn-lt"/>
                <a:cs typeface="+mn-lt"/>
              </a:rPr>
              <a:t> diseases (Rate, Age-standardized) among males</a:t>
            </a:r>
            <a:r>
              <a:rPr lang="en-US" sz="1200">
                <a:ea typeface="+mn-lt"/>
                <a:cs typeface="+mn-lt"/>
              </a:rPr>
              <a:t>: The sum of years of potential life lost due to premature mortality from peripheral artery diseases and the years of productive life lost due to disability from peripheral artery diseases; expressed as an age-standardized rate per 100,000 population, in males, using the IHME standard. DALY are also defined as years of healthy life lost. DALY is calculated as: DALY = YLL (Years of life lost) + YLD (Years lived with disability).</a:t>
            </a: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r>
              <a:rPr lang="en-US" sz="1200" b="1">
                <a:ea typeface="+mn-lt"/>
                <a:cs typeface="+mn-lt"/>
              </a:rPr>
              <a:t>DALYs (Disability-Adjusted Life Years) of </a:t>
            </a:r>
            <a:r>
              <a:rPr lang="en-GB" sz="1200" b="1">
                <a:solidFill>
                  <a:srgbClr val="000000">
                    <a:alpha val="100000"/>
                  </a:srgbClr>
                </a:solidFill>
                <a:latin typeface="Calibri (Headings)"/>
                <a:ea typeface="+mn-lt"/>
                <a:cs typeface="+mn-lt"/>
                <a:sym typeface="Calibri (Headings)"/>
              </a:rPr>
              <a:t>p</a:t>
            </a:r>
            <a:r>
              <a:rPr lang="en-GB" sz="1200" b="1" i="0" u="none" cap="none">
                <a:solidFill>
                  <a:srgbClr val="000000">
                    <a:alpha val="100000"/>
                  </a:srgbClr>
                </a:solidFill>
                <a:latin typeface="Calibri (Headings)"/>
                <a:cs typeface="Calibri (Headings)"/>
                <a:sym typeface="Calibri (Headings)"/>
              </a:rPr>
              <a:t>eripheral artery</a:t>
            </a:r>
            <a:r>
              <a:rPr lang="en-US" sz="1200" b="1">
                <a:ea typeface="+mn-lt"/>
                <a:cs typeface="+mn-lt"/>
              </a:rPr>
              <a:t> diseases (Rate, Age-standardized)</a:t>
            </a:r>
            <a:r>
              <a:rPr lang="en-US" sz="1200">
                <a:ea typeface="+mn-lt"/>
                <a:cs typeface="+mn-lt"/>
              </a:rPr>
              <a:t>: The sum of years of potential life lost due to premature mortality from peripheral artery diseases and the years of productive life lost due to disability from peripheral artery diseases; expressed as an age-standardized rate per 100,000 population, using the IHME standard. DALY are also defined as years of healthy life lost. DALY is calculated as: DALY = YLL (Years of life lost) + YLD (Years lived with disability).</a:t>
            </a: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algn="just">
              <a:spcBef>
                <a:spcPct val="20000"/>
              </a:spcBef>
              <a:buClr>
                <a:srgbClr val="D00040"/>
              </a:buClr>
              <a:defRPr/>
            </a:pPr>
            <a:endParaRPr lang="en-US" sz="1200" b="1">
              <a:ea typeface="+mn-lt"/>
              <a:cs typeface="+mn-lt"/>
            </a:endParaRPr>
          </a:p>
          <a:p>
            <a:pPr marR="0" lvl="0" algn="just" defTabSz="914400">
              <a:lnSpc>
                <a:spcPct val="100000"/>
              </a:lnSpc>
              <a:spcBef>
                <a:spcPct val="20000"/>
              </a:spcBef>
              <a:spcAft>
                <a:spcPts val="0"/>
              </a:spcAft>
              <a:buClr>
                <a:srgbClr val="D00040"/>
              </a:buClr>
              <a:buSzTx/>
              <a:tabLst/>
              <a:defRPr/>
            </a:pPr>
            <a:endParaRPr lang="en-US" sz="1200" b="0" i="0" u="none" strike="noStrike" kern="1200" cap="none" spc="0" normalizeH="0" baseline="0" noProof="0">
              <a:ln>
                <a:noFill/>
              </a:ln>
              <a:effectLst/>
              <a:uLnTx/>
              <a:uFillTx/>
              <a:latin typeface="Calibri"/>
              <a:cs typeface="Calibri"/>
            </a:endParaRPr>
          </a:p>
          <a:p>
            <a:pPr marL="285750" marR="0" lvl="0" indent="-285750" algn="just"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lang="en-US" sz="1200" b="0" i="0" u="none" strike="noStrike" kern="1200" cap="none" spc="0" normalizeH="0" baseline="0" noProof="0">
              <a:ln>
                <a:noFill/>
              </a:ln>
              <a:solidFill>
                <a:srgbClr val="000000"/>
              </a:solidFill>
              <a:effectLst/>
              <a:uLnTx/>
              <a:uFillTx/>
              <a:latin typeface="Calibri"/>
              <a:cs typeface="Calibri"/>
            </a:endParaRPr>
          </a:p>
          <a:p>
            <a:pPr marL="285750" indent="-285750" algn="just">
              <a:spcBef>
                <a:spcPct val="20000"/>
              </a:spcBef>
              <a:buClr>
                <a:srgbClr val="D00040"/>
              </a:buClr>
              <a:buFont typeface="Arial" panose="020B0604020202020204" pitchFamily="34" charset="0"/>
              <a:buChar char="•"/>
              <a:defRPr/>
            </a:pPr>
            <a:endParaRPr lang="en-GB" sz="1200">
              <a:solidFill>
                <a:prstClr val="black">
                  <a:lumMod val="95000"/>
                  <a:lumOff val="5000"/>
                </a:prstClr>
              </a:solidFill>
              <a:latin typeface="Calibri"/>
              <a:cs typeface="Calibri"/>
            </a:endParaRPr>
          </a:p>
        </p:txBody>
      </p:sp>
    </p:spTree>
    <p:extLst>
      <p:ext uri="{BB962C8B-B14F-4D97-AF65-F5344CB8AC3E}">
        <p14:creationId xmlns:p14="http://schemas.microsoft.com/office/powerpoint/2010/main" val="304650597"/>
      </p:ext>
    </p:extLst>
  </p:cSld>
  <p:clrMapOvr>
    <a:masterClrMapping/>
  </p:clrMapOvr>
  <p:transition>
    <p:fade/>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59532" y="252333"/>
            <a:ext cx="3527301" cy="720082"/>
          </a:xfrm>
        </p:spPr>
        <p:txBody>
          <a:bodyPr/>
          <a:lstStyle/>
          <a:p>
            <a:r>
              <a:rPr lang="en-GB"/>
              <a:t>Definitions</a:t>
            </a:r>
            <a:endParaRPr lang="en-GB">
              <a:highlight>
                <a:srgbClr val="FFFF00"/>
              </a:highlight>
            </a:endParaRPr>
          </a:p>
        </p:txBody>
      </p:sp>
      <p:sp>
        <p:nvSpPr>
          <p:cNvPr id="7" name="Content Placeholder 6"/>
          <p:cNvSpPr>
            <a:spLocks noGrp="1"/>
          </p:cNvSpPr>
          <p:nvPr>
            <p:ph sz="quarter" idx="11"/>
          </p:nvPr>
        </p:nvSpPr>
        <p:spPr>
          <a:xfrm>
            <a:off x="359532" y="987574"/>
            <a:ext cx="8424936" cy="4032448"/>
          </a:xfrm>
        </p:spPr>
        <p:txBody>
          <a:bodyPr/>
          <a:lstStyle/>
          <a:p>
            <a:pPr algn="just"/>
            <a:endParaRPr lang="en-GB" b="0"/>
          </a:p>
          <a:p>
            <a:pPr marL="285750" indent="-285750" algn="just">
              <a:buFont typeface="Arial" panose="020B0604020202020204" pitchFamily="34" charset="0"/>
              <a:buChar char="•"/>
            </a:pPr>
            <a:endParaRPr lang="en-GB" b="0"/>
          </a:p>
          <a:p>
            <a:endParaRPr lang="en-GB" b="0"/>
          </a:p>
          <a:p>
            <a:endParaRPr lang="en-US" sz="1400" b="0"/>
          </a:p>
          <a:p>
            <a:pPr marL="285750" indent="-285750">
              <a:buFont typeface="Arial" panose="020B0604020202020204" pitchFamily="34" charset="0"/>
              <a:buChar char="•"/>
            </a:pPr>
            <a:endParaRPr lang="en-GB" sz="1400" b="0"/>
          </a:p>
          <a:p>
            <a:pPr marL="285750" indent="-285750">
              <a:buFont typeface="Arial" panose="020B0604020202020204" pitchFamily="34" charset="0"/>
              <a:buChar char="•"/>
            </a:pPr>
            <a:endParaRPr lang="en-GB" sz="1400" b="0"/>
          </a:p>
          <a:p>
            <a:pPr algn="just"/>
            <a:endParaRPr lang="en-GB" sz="1400"/>
          </a:p>
        </p:txBody>
      </p:sp>
      <p:sp>
        <p:nvSpPr>
          <p:cNvPr id="2" name="TextBox 1">
            <a:extLst>
              <a:ext uri="{FF2B5EF4-FFF2-40B4-BE49-F238E27FC236}">
                <a16:creationId xmlns:a16="http://schemas.microsoft.com/office/drawing/2014/main" id="{830B620E-0947-8757-0394-01A3CDA1B38E}"/>
              </a:ext>
            </a:extLst>
          </p:cNvPr>
          <p:cNvSpPr txBox="1"/>
          <p:nvPr/>
        </p:nvSpPr>
        <p:spPr>
          <a:xfrm>
            <a:off x="359531" y="612374"/>
            <a:ext cx="7448587" cy="6038576"/>
          </a:xfrm>
          <a:prstGeom prst="rect">
            <a:avLst/>
          </a:prstGeom>
          <a:noFill/>
        </p:spPr>
        <p:txBody>
          <a:bodyPr wrap="square" lIns="91440" tIns="45720" rIns="91440" bIns="45720" rtlCol="0" anchor="t">
            <a:spAutoFit/>
          </a:bodyPr>
          <a:lstStyle/>
          <a:p>
            <a:pPr algn="just">
              <a:spcBef>
                <a:spcPct val="20000"/>
              </a:spcBef>
              <a:buClr>
                <a:srgbClr val="D00040"/>
              </a:buClr>
              <a:defRPr/>
            </a:pPr>
            <a:endParaRPr lang="en-US" sz="1200" b="1">
              <a:ea typeface="+mn-lt"/>
              <a:cs typeface="+mn-lt"/>
            </a:endParaRPr>
          </a:p>
          <a:p>
            <a:pPr marL="285750" indent="-285750" algn="just">
              <a:spcBef>
                <a:spcPct val="20000"/>
              </a:spcBef>
              <a:buClr>
                <a:srgbClr val="D00040"/>
              </a:buClr>
              <a:buFont typeface="Arial,Sans-Serif" panose="020B0604020202020204" pitchFamily="34" charset="0"/>
              <a:buChar char="•"/>
              <a:defRPr/>
            </a:pPr>
            <a:r>
              <a:rPr lang="en-US" sz="1200" b="1">
                <a:ea typeface="+mn-lt"/>
                <a:cs typeface="+mn-lt"/>
              </a:rPr>
              <a:t>DALYs (Disability-Adjusted Life Years) of </a:t>
            </a:r>
            <a:r>
              <a:rPr lang="en-GB" sz="1200" b="1">
                <a:solidFill>
                  <a:srgbClr val="000000">
                    <a:alpha val="100000"/>
                  </a:srgbClr>
                </a:solidFill>
                <a:latin typeface="Calibri (Headings)"/>
                <a:ea typeface="+mn-lt"/>
                <a:cs typeface="+mn-lt"/>
                <a:sym typeface="Calibri (Headings)"/>
              </a:rPr>
              <a:t>r</a:t>
            </a:r>
            <a:r>
              <a:rPr lang="en-GB" sz="1200" b="1" i="0" u="none" cap="none">
                <a:solidFill>
                  <a:srgbClr val="000000">
                    <a:alpha val="100000"/>
                  </a:srgbClr>
                </a:solidFill>
                <a:latin typeface="Calibri (Headings)"/>
                <a:cs typeface="Calibri (Headings)"/>
                <a:sym typeface="Calibri (Headings)"/>
              </a:rPr>
              <a:t>heumatic heart</a:t>
            </a:r>
            <a:r>
              <a:rPr lang="en-US" sz="1200" b="1">
                <a:ea typeface="+mn-lt"/>
                <a:cs typeface="+mn-lt"/>
              </a:rPr>
              <a:t> diseases (Rate, Age-standardized) among females</a:t>
            </a:r>
            <a:r>
              <a:rPr lang="en-US" sz="1200">
                <a:ea typeface="+mn-lt"/>
                <a:cs typeface="+mn-lt"/>
              </a:rPr>
              <a:t>: The sum of years of potential life lost due to premature mortality from rheumatic heart diseases and the years of productive life lost due to disability from rheumatic heart diseases; expressed as an age-standardized rate per 100,000 population, in females, using the IHME standard. DALY are also defined as years of healthy life lost. DALY is calculated as: DALY = YLL (Years of life lost) + YLD (Years lived with disability).</a:t>
            </a: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r>
              <a:rPr lang="en-US" sz="1200">
                <a:ea typeface="+mn-lt"/>
                <a:cs typeface="+mn-lt"/>
              </a:rPr>
              <a:t> </a:t>
            </a:r>
            <a:r>
              <a:rPr lang="en-US" sz="1200" b="1">
                <a:ea typeface="+mn-lt"/>
                <a:cs typeface="+mn-lt"/>
              </a:rPr>
              <a:t>DALYs (Disability-Adjusted Life Years) of </a:t>
            </a:r>
            <a:r>
              <a:rPr lang="en-GB" sz="1200" b="1">
                <a:solidFill>
                  <a:srgbClr val="000000">
                    <a:alpha val="100000"/>
                  </a:srgbClr>
                </a:solidFill>
                <a:latin typeface="Calibri (Headings)"/>
                <a:ea typeface="+mn-lt"/>
                <a:cs typeface="+mn-lt"/>
                <a:sym typeface="Calibri (Headings)"/>
              </a:rPr>
              <a:t>r</a:t>
            </a:r>
            <a:r>
              <a:rPr lang="en-GB" sz="1200" b="1" i="0" u="none" cap="none">
                <a:solidFill>
                  <a:srgbClr val="000000">
                    <a:alpha val="100000"/>
                  </a:srgbClr>
                </a:solidFill>
                <a:latin typeface="Calibri (Headings)"/>
                <a:cs typeface="Calibri (Headings)"/>
                <a:sym typeface="Calibri (Headings)"/>
              </a:rPr>
              <a:t>heumatic heart</a:t>
            </a:r>
            <a:r>
              <a:rPr lang="en-US" sz="1200" b="1">
                <a:ea typeface="+mn-lt"/>
                <a:cs typeface="+mn-lt"/>
              </a:rPr>
              <a:t> diseases (Rate, Age-standardized) among males</a:t>
            </a:r>
            <a:r>
              <a:rPr lang="en-US" sz="1200">
                <a:ea typeface="+mn-lt"/>
                <a:cs typeface="+mn-lt"/>
              </a:rPr>
              <a:t>: The sum of years of potential life lost due to premature mortality from rheumatic heart diseases and the years of productive life lost due to disability from rheumatic heart diseases; expressed as an age-standardized rate per 100,000 population, in males, using the IHME standard. DALY are also defined as years of healthy life lost. DALY is calculated as: DALY = YLL (Years of life lost) + YLD (Years lived with disability).</a:t>
            </a: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r>
              <a:rPr lang="en-US" sz="1200" b="1">
                <a:ea typeface="+mn-lt"/>
                <a:cs typeface="+mn-lt"/>
              </a:rPr>
              <a:t>DALYs (Disability-Adjusted Life Years) of </a:t>
            </a:r>
            <a:r>
              <a:rPr lang="en-GB" sz="1200" b="1">
                <a:solidFill>
                  <a:srgbClr val="000000">
                    <a:alpha val="100000"/>
                  </a:srgbClr>
                </a:solidFill>
                <a:latin typeface="Calibri (Headings)"/>
                <a:ea typeface="+mn-lt"/>
                <a:cs typeface="+mn-lt"/>
                <a:sym typeface="Calibri (Headings)"/>
              </a:rPr>
              <a:t>r</a:t>
            </a:r>
            <a:r>
              <a:rPr lang="en-GB" sz="1200" b="1" i="0" u="none" cap="none">
                <a:solidFill>
                  <a:srgbClr val="000000">
                    <a:alpha val="100000"/>
                  </a:srgbClr>
                </a:solidFill>
                <a:latin typeface="Calibri (Headings)"/>
                <a:cs typeface="Calibri (Headings)"/>
                <a:sym typeface="Calibri (Headings)"/>
              </a:rPr>
              <a:t>heumatic heart</a:t>
            </a:r>
            <a:r>
              <a:rPr lang="en-US" sz="1200" b="1">
                <a:ea typeface="+mn-lt"/>
                <a:cs typeface="+mn-lt"/>
              </a:rPr>
              <a:t> diseases (Rate, Age-standardized)</a:t>
            </a:r>
            <a:r>
              <a:rPr lang="en-US" sz="1200">
                <a:ea typeface="+mn-lt"/>
                <a:cs typeface="+mn-lt"/>
              </a:rPr>
              <a:t>: The sum of years of potential life lost due to premature mortality from rheumatic heart diseases and the years of productive life lost due to disability from rheumatic heart diseases; expressed as an age-standardized rate per 100,000 population, using the IHME standard. DALY are also defined as years of healthy life lost. DALY is calculated as: DALY = YLL (Years of life lost) + YLD (Years lived with disability).</a:t>
            </a: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algn="just">
              <a:spcBef>
                <a:spcPct val="20000"/>
              </a:spcBef>
              <a:buClr>
                <a:srgbClr val="D00040"/>
              </a:buClr>
              <a:defRPr/>
            </a:pPr>
            <a:endParaRPr lang="en-US" sz="1200" b="1">
              <a:ea typeface="+mn-lt"/>
              <a:cs typeface="+mn-lt"/>
            </a:endParaRPr>
          </a:p>
          <a:p>
            <a:pPr marR="0" lvl="0" algn="just" defTabSz="914400">
              <a:lnSpc>
                <a:spcPct val="100000"/>
              </a:lnSpc>
              <a:spcBef>
                <a:spcPct val="20000"/>
              </a:spcBef>
              <a:spcAft>
                <a:spcPts val="0"/>
              </a:spcAft>
              <a:buClr>
                <a:srgbClr val="D00040"/>
              </a:buClr>
              <a:buSzTx/>
              <a:tabLst/>
              <a:defRPr/>
            </a:pPr>
            <a:endParaRPr lang="en-US" sz="1200" b="0" i="0" u="none" strike="noStrike" kern="1200" cap="none" spc="0" normalizeH="0" baseline="0" noProof="0">
              <a:ln>
                <a:noFill/>
              </a:ln>
              <a:effectLst/>
              <a:uLnTx/>
              <a:uFillTx/>
              <a:latin typeface="Calibri"/>
              <a:cs typeface="Calibri"/>
            </a:endParaRPr>
          </a:p>
          <a:p>
            <a:pPr marL="285750" marR="0" lvl="0" indent="-285750" algn="just"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lang="en-US" sz="1200" b="0" i="0" u="none" strike="noStrike" kern="1200" cap="none" spc="0" normalizeH="0" baseline="0" noProof="0">
              <a:ln>
                <a:noFill/>
              </a:ln>
              <a:solidFill>
                <a:srgbClr val="000000"/>
              </a:solidFill>
              <a:effectLst/>
              <a:uLnTx/>
              <a:uFillTx/>
              <a:latin typeface="Calibri"/>
              <a:cs typeface="Calibri"/>
            </a:endParaRPr>
          </a:p>
          <a:p>
            <a:pPr marL="285750" indent="-285750" algn="just">
              <a:spcBef>
                <a:spcPct val="20000"/>
              </a:spcBef>
              <a:buClr>
                <a:srgbClr val="D00040"/>
              </a:buClr>
              <a:buFont typeface="Arial" panose="020B0604020202020204" pitchFamily="34" charset="0"/>
              <a:buChar char="•"/>
              <a:defRPr/>
            </a:pPr>
            <a:endParaRPr lang="en-GB" sz="1200">
              <a:solidFill>
                <a:prstClr val="black">
                  <a:lumMod val="95000"/>
                  <a:lumOff val="5000"/>
                </a:prstClr>
              </a:solidFill>
              <a:latin typeface="Calibri"/>
              <a:cs typeface="Calibri"/>
            </a:endParaRPr>
          </a:p>
        </p:txBody>
      </p:sp>
    </p:spTree>
    <p:extLst>
      <p:ext uri="{BB962C8B-B14F-4D97-AF65-F5344CB8AC3E}">
        <p14:creationId xmlns:p14="http://schemas.microsoft.com/office/powerpoint/2010/main" val="3000407048"/>
      </p:ext>
    </p:extLst>
  </p:cSld>
  <p:clrMapOvr>
    <a:masterClrMapping/>
  </p:clrMapOvr>
  <p:transition>
    <p:fade/>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59532" y="276670"/>
            <a:ext cx="3527301" cy="720082"/>
          </a:xfrm>
        </p:spPr>
        <p:txBody>
          <a:bodyPr/>
          <a:lstStyle/>
          <a:p>
            <a:r>
              <a:rPr lang="en-GB"/>
              <a:t>Definitions</a:t>
            </a:r>
            <a:endParaRPr lang="en-GB">
              <a:highlight>
                <a:srgbClr val="FFFF00"/>
              </a:highlight>
            </a:endParaRPr>
          </a:p>
        </p:txBody>
      </p:sp>
      <p:sp>
        <p:nvSpPr>
          <p:cNvPr id="7" name="Content Placeholder 6"/>
          <p:cNvSpPr>
            <a:spLocks noGrp="1"/>
          </p:cNvSpPr>
          <p:nvPr>
            <p:ph sz="quarter" idx="11"/>
          </p:nvPr>
        </p:nvSpPr>
        <p:spPr>
          <a:xfrm>
            <a:off x="359532" y="987574"/>
            <a:ext cx="8424936" cy="4032448"/>
          </a:xfrm>
        </p:spPr>
        <p:txBody>
          <a:bodyPr/>
          <a:lstStyle/>
          <a:p>
            <a:pPr algn="just"/>
            <a:endParaRPr lang="en-GB" b="0"/>
          </a:p>
          <a:p>
            <a:pPr marL="285750" indent="-285750" algn="just">
              <a:buFont typeface="Arial" panose="020B0604020202020204" pitchFamily="34" charset="0"/>
              <a:buChar char="•"/>
            </a:pPr>
            <a:endParaRPr lang="en-GB" b="0"/>
          </a:p>
          <a:p>
            <a:endParaRPr lang="en-GB" b="0"/>
          </a:p>
          <a:p>
            <a:endParaRPr lang="en-US" sz="1400" b="0"/>
          </a:p>
          <a:p>
            <a:pPr marL="285750" indent="-285750">
              <a:buFont typeface="Arial" panose="020B0604020202020204" pitchFamily="34" charset="0"/>
              <a:buChar char="•"/>
            </a:pPr>
            <a:endParaRPr lang="en-GB" sz="1400" b="0"/>
          </a:p>
          <a:p>
            <a:pPr marL="285750" indent="-285750">
              <a:buFont typeface="Arial" panose="020B0604020202020204" pitchFamily="34" charset="0"/>
              <a:buChar char="•"/>
            </a:pPr>
            <a:endParaRPr lang="en-GB" sz="1400" b="0"/>
          </a:p>
          <a:p>
            <a:pPr algn="just"/>
            <a:endParaRPr lang="en-GB" sz="1400"/>
          </a:p>
        </p:txBody>
      </p:sp>
      <p:sp>
        <p:nvSpPr>
          <p:cNvPr id="2" name="TextBox 1">
            <a:extLst>
              <a:ext uri="{FF2B5EF4-FFF2-40B4-BE49-F238E27FC236}">
                <a16:creationId xmlns:a16="http://schemas.microsoft.com/office/drawing/2014/main" id="{830B620E-0947-8757-0394-01A3CDA1B38E}"/>
              </a:ext>
            </a:extLst>
          </p:cNvPr>
          <p:cNvSpPr txBox="1"/>
          <p:nvPr/>
        </p:nvSpPr>
        <p:spPr>
          <a:xfrm>
            <a:off x="359532" y="626662"/>
            <a:ext cx="7484306" cy="6038576"/>
          </a:xfrm>
          <a:prstGeom prst="rect">
            <a:avLst/>
          </a:prstGeom>
          <a:noFill/>
        </p:spPr>
        <p:txBody>
          <a:bodyPr wrap="square" lIns="91440" tIns="45720" rIns="91440" bIns="45720" rtlCol="0" anchor="t">
            <a:spAutoFit/>
          </a:bodyPr>
          <a:lstStyle/>
          <a:p>
            <a:pPr algn="just">
              <a:spcBef>
                <a:spcPct val="20000"/>
              </a:spcBef>
              <a:buClr>
                <a:srgbClr val="D00040"/>
              </a:buClr>
              <a:defRPr/>
            </a:pPr>
            <a:endParaRPr lang="en-US" sz="1200" b="1">
              <a:ea typeface="+mn-lt"/>
              <a:cs typeface="+mn-lt"/>
            </a:endParaRPr>
          </a:p>
          <a:p>
            <a:pPr marL="285750" indent="-285750" algn="just">
              <a:spcBef>
                <a:spcPct val="20000"/>
              </a:spcBef>
              <a:buClr>
                <a:srgbClr val="D00040"/>
              </a:buClr>
              <a:buFont typeface="Arial,Sans-Serif" panose="020B0604020202020204" pitchFamily="34" charset="0"/>
              <a:buChar char="•"/>
              <a:defRPr/>
            </a:pPr>
            <a:r>
              <a:rPr lang="en-US" sz="1200" b="1">
                <a:ea typeface="+mn-lt"/>
                <a:cs typeface="+mn-lt"/>
              </a:rPr>
              <a:t>DALYs (Disability-Adjusted Life Years) of Cardiovascular diseases (Rate, Age-standardized) among females</a:t>
            </a:r>
            <a:r>
              <a:rPr lang="en-US" sz="1200">
                <a:ea typeface="+mn-lt"/>
                <a:cs typeface="+mn-lt"/>
              </a:rPr>
              <a:t>: The sum of years of potential life lost due to premature mortality from cardiovascular diseases and the years of productive life lost due to disability from cardiovascular diseases; expressed as an age-standardized rate per 100,000 population, in females, using the IHME standard. DALY are also defined as years of healthy life lost. DALY is calculated as: DALY = YLL (Years of life lost) + YLD (Years lived with disability).</a:t>
            </a: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r>
              <a:rPr lang="en-US" sz="1200">
                <a:ea typeface="+mn-lt"/>
                <a:cs typeface="+mn-lt"/>
              </a:rPr>
              <a:t> </a:t>
            </a:r>
            <a:r>
              <a:rPr lang="en-US" sz="1200" b="1">
                <a:ea typeface="+mn-lt"/>
                <a:cs typeface="+mn-lt"/>
              </a:rPr>
              <a:t>DALYs (Disability-Adjusted Life Years) of Cardiovascular diseases (Rate, Age-standardized) among males</a:t>
            </a:r>
            <a:r>
              <a:rPr lang="en-US" sz="1200">
                <a:ea typeface="+mn-lt"/>
                <a:cs typeface="+mn-lt"/>
              </a:rPr>
              <a:t>: The sum of years of potential life lost due to premature mortality from cardiovascular diseases and the years of productive life lost due to disability from cardiovascular diseases; expressed as an age-standardized rate per 100,000 population, in males, using the IHME standard. DALY are also defined as years of healthy life lost. DALY is calculated as: DALY = YLL (Years of life lost) + YLD (Years lived with disability).</a:t>
            </a: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r>
              <a:rPr lang="en-US" sz="1200" b="1">
                <a:ea typeface="+mn-lt"/>
                <a:cs typeface="+mn-lt"/>
              </a:rPr>
              <a:t>DALYs (Disability-Adjusted Life Years) of Cardiovascular diseases (Rate, Age-standardized)</a:t>
            </a:r>
            <a:r>
              <a:rPr lang="en-US" sz="1200">
                <a:ea typeface="+mn-lt"/>
                <a:cs typeface="+mn-lt"/>
              </a:rPr>
              <a:t>: The sum of years of potential life lost due to premature mortality from cardiovascular diseases and the years of productive life lost due to disability from cardiovascular diseases; expressed as an age-standardized rate per 100,000 population, using the IHME standard. DALY are also defined as years of healthy life lost. DALY is calculated as: DALY = YLL (Years of life lost) + YLD (Years lived with disability).</a:t>
            </a: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algn="just">
              <a:spcBef>
                <a:spcPct val="20000"/>
              </a:spcBef>
              <a:buClr>
                <a:srgbClr val="D00040"/>
              </a:buClr>
              <a:defRPr/>
            </a:pPr>
            <a:endParaRPr lang="en-US" sz="1200" b="1">
              <a:ea typeface="+mn-lt"/>
              <a:cs typeface="+mn-lt"/>
            </a:endParaRPr>
          </a:p>
          <a:p>
            <a:pPr marR="0" lvl="0" algn="just" defTabSz="914400">
              <a:lnSpc>
                <a:spcPct val="100000"/>
              </a:lnSpc>
              <a:spcBef>
                <a:spcPct val="20000"/>
              </a:spcBef>
              <a:spcAft>
                <a:spcPts val="0"/>
              </a:spcAft>
              <a:buClr>
                <a:srgbClr val="D00040"/>
              </a:buClr>
              <a:buSzTx/>
              <a:tabLst/>
              <a:defRPr/>
            </a:pPr>
            <a:endParaRPr lang="en-US" sz="1200" b="0" i="0" u="none" strike="noStrike" kern="1200" cap="none" spc="0" normalizeH="0" baseline="0" noProof="0">
              <a:ln>
                <a:noFill/>
              </a:ln>
              <a:effectLst/>
              <a:uLnTx/>
              <a:uFillTx/>
              <a:latin typeface="Calibri"/>
              <a:cs typeface="Calibri"/>
            </a:endParaRPr>
          </a:p>
          <a:p>
            <a:pPr marL="285750" marR="0" lvl="0" indent="-285750" algn="just"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lang="en-US" sz="1200" b="0" i="0" u="none" strike="noStrike" kern="1200" cap="none" spc="0" normalizeH="0" baseline="0" noProof="0">
              <a:ln>
                <a:noFill/>
              </a:ln>
              <a:solidFill>
                <a:srgbClr val="000000"/>
              </a:solidFill>
              <a:effectLst/>
              <a:uLnTx/>
              <a:uFillTx/>
              <a:latin typeface="Calibri"/>
              <a:cs typeface="Calibri"/>
            </a:endParaRPr>
          </a:p>
          <a:p>
            <a:pPr marL="285750" indent="-285750" algn="just">
              <a:spcBef>
                <a:spcPct val="20000"/>
              </a:spcBef>
              <a:buClr>
                <a:srgbClr val="D00040"/>
              </a:buClr>
              <a:buFont typeface="Arial" panose="020B0604020202020204" pitchFamily="34" charset="0"/>
              <a:buChar char="•"/>
              <a:defRPr/>
            </a:pPr>
            <a:endParaRPr lang="en-GB" sz="1200">
              <a:solidFill>
                <a:prstClr val="black">
                  <a:lumMod val="95000"/>
                  <a:lumOff val="5000"/>
                </a:prstClr>
              </a:solidFill>
              <a:latin typeface="Calibri"/>
              <a:cs typeface="Calibri"/>
            </a:endParaRPr>
          </a:p>
        </p:txBody>
      </p:sp>
    </p:spTree>
    <p:extLst>
      <p:ext uri="{BB962C8B-B14F-4D97-AF65-F5344CB8AC3E}">
        <p14:creationId xmlns:p14="http://schemas.microsoft.com/office/powerpoint/2010/main" val="4203458765"/>
      </p:ext>
    </p:extLst>
  </p:cSld>
  <p:clrMapOvr>
    <a:masterClrMapping/>
  </p:clrMapOvr>
  <p:transition>
    <p:fade/>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59532" y="259477"/>
            <a:ext cx="3527301" cy="720082"/>
          </a:xfrm>
        </p:spPr>
        <p:txBody>
          <a:bodyPr/>
          <a:lstStyle/>
          <a:p>
            <a:r>
              <a:rPr lang="en-GB"/>
              <a:t>Definitions</a:t>
            </a:r>
            <a:endParaRPr lang="en-GB">
              <a:highlight>
                <a:srgbClr val="FFFF00"/>
              </a:highlight>
            </a:endParaRPr>
          </a:p>
        </p:txBody>
      </p:sp>
      <p:sp>
        <p:nvSpPr>
          <p:cNvPr id="7" name="Content Placeholder 6"/>
          <p:cNvSpPr>
            <a:spLocks noGrp="1"/>
          </p:cNvSpPr>
          <p:nvPr>
            <p:ph sz="quarter" idx="11"/>
          </p:nvPr>
        </p:nvSpPr>
        <p:spPr>
          <a:xfrm>
            <a:off x="359532" y="987574"/>
            <a:ext cx="8424936" cy="4032448"/>
          </a:xfrm>
        </p:spPr>
        <p:txBody>
          <a:bodyPr/>
          <a:lstStyle/>
          <a:p>
            <a:pPr algn="just"/>
            <a:endParaRPr lang="en-GB" b="0"/>
          </a:p>
          <a:p>
            <a:pPr marL="285750" indent="-285750" algn="just">
              <a:buFont typeface="Arial" panose="020B0604020202020204" pitchFamily="34" charset="0"/>
              <a:buChar char="•"/>
            </a:pPr>
            <a:endParaRPr lang="en-GB" b="0"/>
          </a:p>
          <a:p>
            <a:endParaRPr lang="en-GB" b="0"/>
          </a:p>
          <a:p>
            <a:endParaRPr lang="en-US" sz="1400" b="0"/>
          </a:p>
          <a:p>
            <a:pPr marL="285750" indent="-285750">
              <a:buFont typeface="Arial" panose="020B0604020202020204" pitchFamily="34" charset="0"/>
              <a:buChar char="•"/>
            </a:pPr>
            <a:endParaRPr lang="en-GB" sz="1400" b="0"/>
          </a:p>
          <a:p>
            <a:pPr marL="285750" indent="-285750">
              <a:buFont typeface="Arial" panose="020B0604020202020204" pitchFamily="34" charset="0"/>
              <a:buChar char="•"/>
            </a:pPr>
            <a:endParaRPr lang="en-GB" sz="1400" b="0"/>
          </a:p>
          <a:p>
            <a:pPr algn="just"/>
            <a:endParaRPr lang="en-GB" sz="1400"/>
          </a:p>
        </p:txBody>
      </p:sp>
      <p:sp>
        <p:nvSpPr>
          <p:cNvPr id="2" name="TextBox 1">
            <a:extLst>
              <a:ext uri="{FF2B5EF4-FFF2-40B4-BE49-F238E27FC236}">
                <a16:creationId xmlns:a16="http://schemas.microsoft.com/office/drawing/2014/main" id="{830B620E-0947-8757-0394-01A3CDA1B38E}"/>
              </a:ext>
            </a:extLst>
          </p:cNvPr>
          <p:cNvSpPr txBox="1"/>
          <p:nvPr/>
        </p:nvSpPr>
        <p:spPr>
          <a:xfrm>
            <a:off x="359532" y="619518"/>
            <a:ext cx="7427156" cy="5632311"/>
          </a:xfrm>
          <a:prstGeom prst="rect">
            <a:avLst/>
          </a:prstGeom>
          <a:noFill/>
        </p:spPr>
        <p:txBody>
          <a:bodyPr wrap="square" lIns="91440" tIns="45720" rIns="91440" bIns="45720" rtlCol="0" anchor="t">
            <a:spAutoFit/>
          </a:bodyPr>
          <a:lstStyle/>
          <a:p>
            <a:pPr algn="just">
              <a:spcBef>
                <a:spcPct val="20000"/>
              </a:spcBef>
              <a:buClr>
                <a:srgbClr val="D00040"/>
              </a:buClr>
              <a:defRPr/>
            </a:pPr>
            <a:endParaRPr lang="en-US" sz="1200" b="1">
              <a:ea typeface="+mn-lt"/>
              <a:cs typeface="+mn-lt"/>
            </a:endParaRPr>
          </a:p>
          <a:p>
            <a:pPr marL="285750" indent="-285750" algn="just">
              <a:spcBef>
                <a:spcPct val="20000"/>
              </a:spcBef>
              <a:buClr>
                <a:srgbClr val="D00040"/>
              </a:buClr>
              <a:buFont typeface="Arial,Sans-Serif" panose="020B0604020202020204" pitchFamily="34" charset="0"/>
              <a:buChar char="•"/>
              <a:defRPr/>
            </a:pPr>
            <a:r>
              <a:rPr lang="en-US" sz="1200" b="1">
                <a:ea typeface="+mn-lt"/>
                <a:cs typeface="+mn-lt"/>
              </a:rPr>
              <a:t>DALYs (Disability-Adjusted Life Years) of stroke (Rate, Age-standardized) among females</a:t>
            </a:r>
            <a:r>
              <a:rPr lang="en-US" sz="1200">
                <a:ea typeface="+mn-lt"/>
                <a:cs typeface="+mn-lt"/>
              </a:rPr>
              <a:t>: The sum of years of potential life lost due to premature mortality from stroke and the years of productive life lost due to disability from stroke; expressed as an age-standardized rate per 100,000 population, in females, using the IHME standard. DALY are also defined as years of healthy life lost. DALY is calculated as: DALY = YLL (Years of life lost) + YLD (Years lived with disability).</a:t>
            </a: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r>
              <a:rPr lang="en-US" sz="1200">
                <a:ea typeface="+mn-lt"/>
                <a:cs typeface="+mn-lt"/>
              </a:rPr>
              <a:t> </a:t>
            </a:r>
            <a:r>
              <a:rPr lang="en-US" sz="1200" b="1">
                <a:ea typeface="+mn-lt"/>
                <a:cs typeface="+mn-lt"/>
              </a:rPr>
              <a:t>DALYs (Disability-Adjusted Life Years) of stroke (Rate, Age-standardized) among males</a:t>
            </a:r>
            <a:r>
              <a:rPr lang="en-US" sz="1200">
                <a:ea typeface="+mn-lt"/>
                <a:cs typeface="+mn-lt"/>
              </a:rPr>
              <a:t>: The sum of years of potential life lost due to premature mortality from stroke and the years of productive life lost due to disability from stroke; expressed as an age-standardized rate per 100,000 population, in males, using the IHME standard. DALY are also defined as years of healthy life lost. DALY is calculated as: DALY = YLL (Years of life lost) + YLD (Years lived with disability).</a:t>
            </a: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r>
              <a:rPr lang="en-US" sz="1200" b="1">
                <a:ea typeface="+mn-lt"/>
                <a:cs typeface="+mn-lt"/>
              </a:rPr>
              <a:t>DALYs (Disability-Adjusted Life Years) of stroke (Rate, Age-standardized)</a:t>
            </a:r>
            <a:r>
              <a:rPr lang="en-US" sz="1200">
                <a:ea typeface="+mn-lt"/>
                <a:cs typeface="+mn-lt"/>
              </a:rPr>
              <a:t>: The sum of years of potential life lost due to premature mortality from stroke and the years of productive life lost due to disability from stroke; expressed as an age-standardized rate per 100,000 population, using the IHME standard. DALY are also defined as years of healthy life lost. DALY is calculated as: DALY = YLL (Years of life lost) + YLD (Years lived with disability).</a:t>
            </a: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algn="just">
              <a:spcBef>
                <a:spcPct val="20000"/>
              </a:spcBef>
              <a:buClr>
                <a:srgbClr val="D00040"/>
              </a:buClr>
              <a:defRPr/>
            </a:pPr>
            <a:endParaRPr lang="en-US" sz="1200" b="1">
              <a:ea typeface="+mn-lt"/>
              <a:cs typeface="+mn-lt"/>
            </a:endParaRPr>
          </a:p>
          <a:p>
            <a:pPr marR="0" lvl="0" algn="just" defTabSz="914400">
              <a:lnSpc>
                <a:spcPct val="100000"/>
              </a:lnSpc>
              <a:spcBef>
                <a:spcPct val="20000"/>
              </a:spcBef>
              <a:spcAft>
                <a:spcPts val="0"/>
              </a:spcAft>
              <a:buClr>
                <a:srgbClr val="D00040"/>
              </a:buClr>
              <a:buSzTx/>
              <a:tabLst/>
              <a:defRPr/>
            </a:pPr>
            <a:endParaRPr lang="en-US" sz="1200" b="0" i="0" u="none" strike="noStrike" kern="1200" cap="none" spc="0" normalizeH="0" baseline="0" noProof="0">
              <a:ln>
                <a:noFill/>
              </a:ln>
              <a:effectLst/>
              <a:uLnTx/>
              <a:uFillTx/>
              <a:latin typeface="Calibri"/>
              <a:cs typeface="Calibri"/>
            </a:endParaRPr>
          </a:p>
          <a:p>
            <a:pPr marL="285750" marR="0" lvl="0" indent="-285750" algn="just"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lang="en-US" sz="1200" b="0" i="0" u="none" strike="noStrike" kern="1200" cap="none" spc="0" normalizeH="0" baseline="0" noProof="0">
              <a:ln>
                <a:noFill/>
              </a:ln>
              <a:solidFill>
                <a:srgbClr val="000000"/>
              </a:solidFill>
              <a:effectLst/>
              <a:uLnTx/>
              <a:uFillTx/>
              <a:latin typeface="Calibri"/>
              <a:cs typeface="Calibri"/>
            </a:endParaRPr>
          </a:p>
          <a:p>
            <a:pPr marL="285750" indent="-285750" algn="just">
              <a:spcBef>
                <a:spcPct val="20000"/>
              </a:spcBef>
              <a:buClr>
                <a:srgbClr val="D00040"/>
              </a:buClr>
              <a:buFont typeface="Arial" panose="020B0604020202020204" pitchFamily="34" charset="0"/>
              <a:buChar char="•"/>
              <a:defRPr/>
            </a:pPr>
            <a:endParaRPr lang="en-GB" sz="1200">
              <a:solidFill>
                <a:prstClr val="black">
                  <a:lumMod val="95000"/>
                  <a:lumOff val="5000"/>
                </a:prstClr>
              </a:solidFill>
              <a:latin typeface="Calibri"/>
              <a:cs typeface="Calibri"/>
            </a:endParaRPr>
          </a:p>
        </p:txBody>
      </p:sp>
    </p:spTree>
    <p:extLst>
      <p:ext uri="{BB962C8B-B14F-4D97-AF65-F5344CB8AC3E}">
        <p14:creationId xmlns:p14="http://schemas.microsoft.com/office/powerpoint/2010/main" val="155995851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0692"/>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Urban population (</a:t>
            </a:r>
            <a:r>
              <a:rPr lang="en-GB" sz="1600" b="1" i="0" u="none" cap="none">
                <a:solidFill>
                  <a:srgbClr val="000000">
                    <a:alpha val="100000"/>
                  </a:srgbClr>
                </a:solidFill>
                <a:latin typeface="Calibri (Headings)"/>
                <a:cs typeface="Calibri (Headings)"/>
                <a:sym typeface="Calibri (Headings)"/>
              </a:rPr>
              <a:t>% o</a:t>
            </a:r>
            <a:r>
              <a:rPr sz="1600" b="1" i="0" u="none" cap="none">
                <a:solidFill>
                  <a:srgbClr val="000000">
                    <a:alpha val="100000"/>
                  </a:srgbClr>
                </a:solidFill>
                <a:latin typeface="Calibri (Headings)"/>
                <a:cs typeface="Calibri (Headings)"/>
                <a:sym typeface="Calibri (Headings)"/>
              </a:rPr>
              <a:t>f total population),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TextBox 3">
            <a:extLst>
              <a:ext uri="{FF2B5EF4-FFF2-40B4-BE49-F238E27FC236}">
                <a16:creationId xmlns:a16="http://schemas.microsoft.com/office/drawing/2014/main" id="{E19F2671-E19B-D132-6ACA-D7E52EF0BB8D}"/>
              </a:ext>
            </a:extLst>
          </p:cNvPr>
          <p:cNvSpPr txBox="1"/>
          <p:nvPr/>
        </p:nvSpPr>
        <p:spPr>
          <a:xfrm>
            <a:off x="566531" y="4711976"/>
            <a:ext cx="5998265"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World Bank. Data not available: Kosovo</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57523" y="245017"/>
            <a:ext cx="3527301" cy="720082"/>
          </a:xfrm>
        </p:spPr>
        <p:txBody>
          <a:bodyPr/>
          <a:lstStyle/>
          <a:p>
            <a:r>
              <a:rPr lang="en-GB"/>
              <a:t>Definitions</a:t>
            </a:r>
          </a:p>
        </p:txBody>
      </p:sp>
      <p:sp>
        <p:nvSpPr>
          <p:cNvPr id="7" name="Content Placeholder 6"/>
          <p:cNvSpPr>
            <a:spLocks noGrp="1"/>
          </p:cNvSpPr>
          <p:nvPr>
            <p:ph sz="quarter" idx="11"/>
          </p:nvPr>
        </p:nvSpPr>
        <p:spPr>
          <a:xfrm>
            <a:off x="359532" y="987574"/>
            <a:ext cx="8424936" cy="4032448"/>
          </a:xfrm>
        </p:spPr>
        <p:txBody>
          <a:bodyPr/>
          <a:lstStyle/>
          <a:p>
            <a:pPr algn="just"/>
            <a:endParaRPr lang="en-GB" b="0"/>
          </a:p>
          <a:p>
            <a:pPr marL="285750" indent="-285750" algn="just">
              <a:buFont typeface="Arial" panose="020B0604020202020204" pitchFamily="34" charset="0"/>
              <a:buChar char="•"/>
            </a:pPr>
            <a:endParaRPr lang="en-GB" b="0"/>
          </a:p>
          <a:p>
            <a:endParaRPr lang="en-GB" b="0"/>
          </a:p>
          <a:p>
            <a:endParaRPr lang="en-US" sz="1400" b="0"/>
          </a:p>
          <a:p>
            <a:pPr marL="285750" indent="-285750">
              <a:buFont typeface="Arial" panose="020B0604020202020204" pitchFamily="34" charset="0"/>
              <a:buChar char="•"/>
            </a:pPr>
            <a:endParaRPr lang="en-GB" sz="1400" b="0"/>
          </a:p>
          <a:p>
            <a:pPr marL="285750" indent="-285750">
              <a:buFont typeface="Arial" panose="020B0604020202020204" pitchFamily="34" charset="0"/>
              <a:buChar char="•"/>
            </a:pPr>
            <a:endParaRPr lang="en-GB" sz="1400" b="0"/>
          </a:p>
          <a:p>
            <a:pPr algn="just"/>
            <a:endParaRPr lang="en-GB" sz="1400"/>
          </a:p>
        </p:txBody>
      </p:sp>
      <p:sp>
        <p:nvSpPr>
          <p:cNvPr id="2" name="TextBox 1">
            <a:extLst>
              <a:ext uri="{FF2B5EF4-FFF2-40B4-BE49-F238E27FC236}">
                <a16:creationId xmlns:a16="http://schemas.microsoft.com/office/drawing/2014/main" id="{830B620E-0947-8757-0394-01A3CDA1B38E}"/>
              </a:ext>
            </a:extLst>
          </p:cNvPr>
          <p:cNvSpPr txBox="1"/>
          <p:nvPr/>
        </p:nvSpPr>
        <p:spPr>
          <a:xfrm>
            <a:off x="359532" y="617185"/>
            <a:ext cx="7420012" cy="3933384"/>
          </a:xfrm>
          <a:prstGeom prst="rect">
            <a:avLst/>
          </a:prstGeom>
          <a:noFill/>
        </p:spPr>
        <p:txBody>
          <a:bodyPr wrap="square" lIns="91440" tIns="45720" rIns="91440" bIns="45720" rtlCol="0" anchor="t">
            <a:spAutoFit/>
          </a:bodyPr>
          <a:lstStyle/>
          <a:p>
            <a:pPr marL="285750" marR="0" lvl="0" indent="-285750" algn="just"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kumimoji="0" lang="en-GB" sz="1200" b="0" i="0" u="none" strike="noStrike" kern="1200" cap="none" spc="0" normalizeH="0" baseline="0" noProof="0">
              <a:ln>
                <a:noFill/>
              </a:ln>
              <a:solidFill>
                <a:prstClr val="black">
                  <a:lumMod val="95000"/>
                  <a:lumOff val="5000"/>
                </a:prstClr>
              </a:solidFill>
              <a:effectLst/>
              <a:uLnTx/>
              <a:uFillTx/>
              <a:latin typeface="Calibri"/>
              <a:ea typeface="+mn-ea"/>
            </a:endParaRPr>
          </a:p>
          <a:p>
            <a:pPr marL="285750" indent="-285750" algn="just">
              <a:spcBef>
                <a:spcPct val="20000"/>
              </a:spcBef>
              <a:buClr>
                <a:srgbClr val="D00040"/>
              </a:buClr>
              <a:buFont typeface="Arial" panose="020B0604020202020204" pitchFamily="34" charset="0"/>
              <a:buChar char="•"/>
              <a:defRPr/>
            </a:pPr>
            <a:r>
              <a:rPr lang="en-US" sz="1200" b="1">
                <a:ea typeface="+mn-lt"/>
                <a:cs typeface="+mn-lt"/>
              </a:rPr>
              <a:t>Incidence of atrial fibrillation, Female:</a:t>
            </a:r>
            <a:r>
              <a:rPr lang="en-US" sz="1200">
                <a:ea typeface="+mn-lt"/>
                <a:cs typeface="+mn-lt"/>
              </a:rPr>
              <a:t> Number of new cases of atrial fibrillation per 100,000 population, in females , age-standardized  </a:t>
            </a:r>
            <a:endParaRPr lang="en-US" sz="1200" b="0" i="0" u="none" strike="noStrike" kern="1200" cap="none" spc="0" normalizeH="0" baseline="0" noProof="0">
              <a:ln>
                <a:noFill/>
              </a:ln>
              <a:effectLst/>
              <a:uLnTx/>
              <a:uFillTx/>
              <a:latin typeface="Calibri"/>
              <a:cs typeface="Calibri"/>
            </a:endParaRPr>
          </a:p>
          <a:p>
            <a:pPr marL="285750" marR="0" lvl="0" indent="-285750" algn="just" defTabSz="914400">
              <a:lnSpc>
                <a:spcPct val="100000"/>
              </a:lnSpc>
              <a:spcBef>
                <a:spcPct val="20000"/>
              </a:spcBef>
              <a:spcAft>
                <a:spcPts val="0"/>
              </a:spcAft>
              <a:buClr>
                <a:srgbClr val="D00040"/>
              </a:buClr>
              <a:buSzTx/>
              <a:buFont typeface="Arial" panose="020B0604020202020204" pitchFamily="34" charset="0"/>
              <a:buChar char="•"/>
              <a:tabLst/>
              <a:defRPr/>
            </a:pPr>
            <a:endParaRPr lang="en-US" sz="1200" b="0" i="0" u="none" strike="noStrike" kern="1200" cap="none" spc="0" normalizeH="0" baseline="0" noProof="0">
              <a:ln>
                <a:noFill/>
              </a:ln>
              <a:solidFill>
                <a:srgbClr val="000000"/>
              </a:solidFill>
              <a:effectLst/>
              <a:uLnTx/>
              <a:uFillTx/>
              <a:latin typeface="Calibri"/>
              <a:cs typeface="Calibri"/>
            </a:endParaRPr>
          </a:p>
          <a:p>
            <a:pPr marL="285750" indent="-285750" algn="just">
              <a:spcBef>
                <a:spcPct val="20000"/>
              </a:spcBef>
              <a:buClr>
                <a:srgbClr val="D00040"/>
              </a:buClr>
              <a:buFont typeface="Arial" panose="020B0604020202020204" pitchFamily="34" charset="0"/>
              <a:buChar char="•"/>
              <a:defRPr/>
            </a:pPr>
            <a:r>
              <a:rPr lang="en-US" sz="1200" b="1">
                <a:ea typeface="+mn-lt"/>
                <a:cs typeface="+mn-lt"/>
              </a:rPr>
              <a:t>Incidence of atrial fibrillation, Male:</a:t>
            </a:r>
            <a:r>
              <a:rPr lang="en-US" sz="1200">
                <a:ea typeface="+mn-lt"/>
                <a:cs typeface="+mn-lt"/>
              </a:rPr>
              <a:t> Number of new cases of atrial fibrillation per 100,000 population, in males, age-standardized  </a:t>
            </a:r>
            <a:endParaRPr lang="en-US"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endParaRPr lang="en-US"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r>
              <a:rPr lang="en-US" sz="1200" b="1">
                <a:ea typeface="+mn-lt"/>
                <a:cs typeface="+mn-lt"/>
              </a:rPr>
              <a:t>Incidence of atrial fibrillation, Both: </a:t>
            </a:r>
            <a:r>
              <a:rPr lang="en-US" sz="1200">
                <a:ea typeface="+mn-lt"/>
                <a:cs typeface="+mn-lt"/>
              </a:rPr>
              <a:t>Number of new cases of atrial fibrillation per 100,000 population, age-standardized    </a:t>
            </a:r>
            <a:endParaRPr lang="en-US"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endParaRPr lang="en-US"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r>
              <a:rPr lang="en-US" sz="1200" b="1">
                <a:ea typeface="+mn-lt"/>
                <a:cs typeface="+mn-lt"/>
              </a:rPr>
              <a:t>CVD incidence, Female:</a:t>
            </a:r>
            <a:r>
              <a:rPr lang="en-US" sz="1200">
                <a:ea typeface="+mn-lt"/>
                <a:cs typeface="+mn-lt"/>
              </a:rPr>
              <a:t> Number of new cases of CVD per 100,000 population, in females , age-standardized  </a:t>
            </a:r>
            <a:endParaRPr lang="en-US"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endParaRPr lang="en-US"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r>
              <a:rPr lang="en-US" sz="1200" b="1">
                <a:ea typeface="+mn-lt"/>
                <a:cs typeface="+mn-lt"/>
              </a:rPr>
              <a:t>CVD incidence, Male:</a:t>
            </a:r>
            <a:r>
              <a:rPr lang="en-US" sz="1200">
                <a:ea typeface="+mn-lt"/>
                <a:cs typeface="+mn-lt"/>
              </a:rPr>
              <a:t> Number of new cases of CVD per 100,000 population, in males, age-standardized  </a:t>
            </a:r>
            <a:endParaRPr lang="en-US"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endParaRPr lang="en-US"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r>
              <a:rPr lang="en-US" sz="1200" b="1">
                <a:ea typeface="+mn-lt"/>
                <a:cs typeface="+mn-lt"/>
              </a:rPr>
              <a:t>CVD incidence, Both:  </a:t>
            </a:r>
            <a:r>
              <a:rPr lang="en-US" sz="1200">
                <a:ea typeface="+mn-lt"/>
                <a:cs typeface="+mn-lt"/>
              </a:rPr>
              <a:t>Number of new cases of CVD per 100,000 population, age-standardized  </a:t>
            </a:r>
            <a:endParaRPr lang="en-US"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endParaRPr lang="en-US"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endParaRPr lang="en-US"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endParaRPr lang="en-GB" sz="1200">
              <a:solidFill>
                <a:prstClr val="black">
                  <a:lumMod val="95000"/>
                  <a:lumOff val="5000"/>
                </a:prstClr>
              </a:solidFill>
              <a:latin typeface="Calibri"/>
              <a:cs typeface="Calibri"/>
            </a:endParaRPr>
          </a:p>
        </p:txBody>
      </p:sp>
    </p:spTree>
    <p:extLst>
      <p:ext uri="{BB962C8B-B14F-4D97-AF65-F5344CB8AC3E}">
        <p14:creationId xmlns:p14="http://schemas.microsoft.com/office/powerpoint/2010/main" val="1041893123"/>
      </p:ext>
    </p:extLst>
  </p:cSld>
  <p:clrMapOvr>
    <a:masterClrMapping/>
  </p:clrMapOvr>
  <p:transition>
    <p:fade/>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521494" y="145953"/>
            <a:ext cx="3527301" cy="720082"/>
          </a:xfrm>
        </p:spPr>
        <p:txBody>
          <a:bodyPr/>
          <a:lstStyle/>
          <a:p>
            <a:r>
              <a:rPr lang="en-GB"/>
              <a:t>Definitions</a:t>
            </a:r>
          </a:p>
        </p:txBody>
      </p:sp>
      <p:sp>
        <p:nvSpPr>
          <p:cNvPr id="7" name="Content Placeholder 6"/>
          <p:cNvSpPr>
            <a:spLocks noGrp="1"/>
          </p:cNvSpPr>
          <p:nvPr>
            <p:ph sz="quarter" idx="11"/>
          </p:nvPr>
        </p:nvSpPr>
        <p:spPr>
          <a:xfrm>
            <a:off x="359532" y="987574"/>
            <a:ext cx="8424936" cy="4032448"/>
          </a:xfrm>
        </p:spPr>
        <p:txBody>
          <a:bodyPr/>
          <a:lstStyle/>
          <a:p>
            <a:pPr algn="just"/>
            <a:endParaRPr lang="en-GB" b="0"/>
          </a:p>
          <a:p>
            <a:pPr marL="285750" indent="-285750" algn="just">
              <a:buFont typeface="Arial" panose="020B0604020202020204" pitchFamily="34" charset="0"/>
              <a:buChar char="•"/>
            </a:pPr>
            <a:endParaRPr lang="en-GB" b="0"/>
          </a:p>
          <a:p>
            <a:endParaRPr lang="en-GB" b="0"/>
          </a:p>
          <a:p>
            <a:endParaRPr lang="en-US" sz="1400" b="0"/>
          </a:p>
          <a:p>
            <a:pPr marL="285750" indent="-285750">
              <a:buFont typeface="Arial" panose="020B0604020202020204" pitchFamily="34" charset="0"/>
              <a:buChar char="•"/>
            </a:pPr>
            <a:endParaRPr lang="en-GB" sz="1400" b="0"/>
          </a:p>
          <a:p>
            <a:pPr marL="285750" indent="-285750">
              <a:buFont typeface="Arial" panose="020B0604020202020204" pitchFamily="34" charset="0"/>
              <a:buChar char="•"/>
            </a:pPr>
            <a:endParaRPr lang="en-GB" sz="1400" b="0"/>
          </a:p>
          <a:p>
            <a:pPr algn="just"/>
            <a:endParaRPr lang="en-GB" sz="1400"/>
          </a:p>
        </p:txBody>
      </p:sp>
      <p:sp>
        <p:nvSpPr>
          <p:cNvPr id="2" name="TextBox 1">
            <a:extLst>
              <a:ext uri="{FF2B5EF4-FFF2-40B4-BE49-F238E27FC236}">
                <a16:creationId xmlns:a16="http://schemas.microsoft.com/office/drawing/2014/main" id="{830B620E-0947-8757-0394-01A3CDA1B38E}"/>
              </a:ext>
            </a:extLst>
          </p:cNvPr>
          <p:cNvSpPr txBox="1"/>
          <p:nvPr/>
        </p:nvSpPr>
        <p:spPr>
          <a:xfrm>
            <a:off x="521495" y="605058"/>
            <a:ext cx="7300911" cy="3933384"/>
          </a:xfrm>
          <a:prstGeom prst="rect">
            <a:avLst/>
          </a:prstGeom>
          <a:noFill/>
        </p:spPr>
        <p:txBody>
          <a:bodyPr wrap="square" lIns="91440" tIns="45720" rIns="91440" bIns="45720" rtlCol="0" anchor="t">
            <a:spAutoFit/>
          </a:bodyPr>
          <a:lstStyle/>
          <a:p>
            <a:pPr marL="285750" indent="-285750" algn="just">
              <a:spcBef>
                <a:spcPct val="20000"/>
              </a:spcBef>
              <a:buClr>
                <a:srgbClr val="D00040"/>
              </a:buClr>
              <a:buFont typeface="Arial" panose="020B0604020202020204" pitchFamily="34" charset="0"/>
              <a:buChar char="•"/>
              <a:defRPr/>
            </a:pPr>
            <a:r>
              <a:rPr lang="en-GB" sz="1200" b="1">
                <a:ea typeface="+mn-lt"/>
                <a:cs typeface="+mn-lt"/>
              </a:rPr>
              <a:t>CVD prevalence:</a:t>
            </a:r>
            <a:r>
              <a:rPr lang="en-GB" sz="1200">
                <a:ea typeface="+mn-lt"/>
                <a:cs typeface="+mn-lt"/>
              </a:rPr>
              <a:t> Number of cases of CVD per 100,000 population, age-standardized  </a:t>
            </a:r>
            <a:endParaRPr kumimoji="0" lang="en-GB" sz="1200" b="0" i="0" u="none" strike="noStrike" kern="1200" cap="none" spc="0" normalizeH="0" baseline="0" noProof="0">
              <a:ln>
                <a:noFill/>
              </a:ln>
              <a:solidFill>
                <a:prstClr val="black">
                  <a:lumMod val="95000"/>
                  <a:lumOff val="5000"/>
                </a:prstClr>
              </a:solidFill>
              <a:effectLst/>
              <a:uLnTx/>
              <a:uFillTx/>
              <a:latin typeface="Calibri"/>
              <a:ea typeface="+mn-ea"/>
            </a:endParaRPr>
          </a:p>
          <a:p>
            <a:pPr marL="285750" marR="0" lvl="0" indent="-285750" algn="just" defTabSz="914400">
              <a:lnSpc>
                <a:spcPct val="100000"/>
              </a:lnSpc>
              <a:spcBef>
                <a:spcPct val="20000"/>
              </a:spcBef>
              <a:spcAft>
                <a:spcPts val="0"/>
              </a:spcAft>
              <a:buClr>
                <a:srgbClr val="D00040"/>
              </a:buClr>
              <a:buSzTx/>
              <a:buFont typeface="Arial" panose="020B0604020202020204" pitchFamily="34" charset="0"/>
              <a:buChar char="•"/>
              <a:tabLst/>
              <a:defRPr/>
            </a:pPr>
            <a:endParaRPr lang="en-GB" sz="1200" b="0" i="0" u="none" strike="noStrike" kern="1200" cap="none" spc="0" normalizeH="0" baseline="0" noProof="0">
              <a:ln>
                <a:noFill/>
              </a:ln>
              <a:solidFill>
                <a:srgbClr val="000000"/>
              </a:solidFill>
              <a:effectLst/>
              <a:uLnTx/>
              <a:uFillTx/>
              <a:latin typeface="Calibri"/>
              <a:cs typeface="Calibri"/>
            </a:endParaRPr>
          </a:p>
          <a:p>
            <a:pPr marL="285750" indent="-285750" algn="just">
              <a:spcBef>
                <a:spcPct val="20000"/>
              </a:spcBef>
              <a:buClr>
                <a:srgbClr val="D00040"/>
              </a:buClr>
              <a:buFont typeface="Arial" panose="020B0604020202020204" pitchFamily="34" charset="0"/>
              <a:buChar char="•"/>
              <a:defRPr/>
            </a:pPr>
            <a:r>
              <a:rPr lang="en-GB" sz="1200" b="1">
                <a:ea typeface="+mn-lt"/>
                <a:cs typeface="+mn-lt"/>
              </a:rPr>
              <a:t>IHD incidence, Female:</a:t>
            </a:r>
            <a:r>
              <a:rPr lang="en-GB" sz="1200">
                <a:ea typeface="+mn-lt"/>
                <a:cs typeface="+mn-lt"/>
              </a:rPr>
              <a:t> Number of new cases of IHD per 100,000 population, in females, age-standardized  </a:t>
            </a:r>
            <a:endParaRPr lang="en-GB" sz="1200" b="0" i="0" u="none" strike="noStrike" kern="1200" cap="none" spc="0" normalizeH="0" baseline="0" noProof="0">
              <a:ln>
                <a:noFill/>
              </a:ln>
              <a:solidFill>
                <a:srgbClr val="000000"/>
              </a:solidFill>
              <a:effectLst/>
              <a:uLnTx/>
              <a:uFillTx/>
              <a:latin typeface="Calibri"/>
              <a:cs typeface="Calibri"/>
            </a:endParaRPr>
          </a:p>
          <a:p>
            <a:pPr marL="285750" indent="-285750" algn="just">
              <a:spcBef>
                <a:spcPct val="20000"/>
              </a:spcBef>
              <a:buClr>
                <a:srgbClr val="D00040"/>
              </a:buClr>
              <a:buFont typeface="Arial" panose="020B0604020202020204" pitchFamily="34" charset="0"/>
              <a:buChar char="•"/>
              <a:defRPr/>
            </a:pPr>
            <a:endParaRPr lang="en-GB"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r>
              <a:rPr lang="en-GB" sz="1200" b="1">
                <a:ea typeface="+mn-lt"/>
                <a:cs typeface="+mn-lt"/>
              </a:rPr>
              <a:t>IHD incidence, Male:</a:t>
            </a:r>
            <a:r>
              <a:rPr lang="en-GB" sz="1200">
                <a:ea typeface="+mn-lt"/>
                <a:cs typeface="+mn-lt"/>
              </a:rPr>
              <a:t> Number of new cases of IHD per 100,000 population, in males, age-standardized  </a:t>
            </a:r>
            <a:endParaRPr lang="en-GB"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endParaRPr lang="en-GB"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r>
              <a:rPr lang="en-GB" sz="1200" b="1">
                <a:ea typeface="+mn-lt"/>
                <a:cs typeface="+mn-lt"/>
              </a:rPr>
              <a:t>IHD incidence:</a:t>
            </a:r>
            <a:r>
              <a:rPr lang="en-GB" sz="1200">
                <a:ea typeface="+mn-lt"/>
                <a:cs typeface="+mn-lt"/>
              </a:rPr>
              <a:t> Number of new cases of IHD per 100,000 population, age-standardized  </a:t>
            </a:r>
            <a:endParaRPr lang="en-GB"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endParaRPr lang="en-GB"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r>
              <a:rPr lang="en-GB" sz="1200" b="1">
                <a:ea typeface="+mn-lt"/>
                <a:cs typeface="+mn-lt"/>
              </a:rPr>
              <a:t>Calcific aortic valve disease incidence, Female:</a:t>
            </a:r>
            <a:r>
              <a:rPr lang="en-GB" sz="1200">
                <a:ea typeface="+mn-lt"/>
                <a:cs typeface="+mn-lt"/>
              </a:rPr>
              <a:t> Number of new cases of calcific aortic valve disease per 100,000 population,  in females, age-standardized.</a:t>
            </a:r>
            <a:endParaRPr lang="en-GB"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endParaRPr lang="en-GB"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r>
              <a:rPr lang="en-GB" sz="1200" b="1">
                <a:ea typeface="+mn-lt"/>
                <a:cs typeface="+mn-lt"/>
              </a:rPr>
              <a:t>Calcific aortic valve disease incidence, Male:</a:t>
            </a:r>
            <a:r>
              <a:rPr lang="en-GB" sz="1200">
                <a:ea typeface="+mn-lt"/>
                <a:cs typeface="+mn-lt"/>
              </a:rPr>
              <a:t> Number of new cases of calcific aortic valve disease per 100,000 population, in males, age-standardized  </a:t>
            </a:r>
            <a:endParaRPr lang="en-GB"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endParaRPr lang="en-GB"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r>
              <a:rPr lang="en-GB" sz="1200" b="1">
                <a:ea typeface="+mn-lt"/>
                <a:cs typeface="+mn-lt"/>
              </a:rPr>
              <a:t>Calcific aortic valve disease incidence:</a:t>
            </a:r>
            <a:r>
              <a:rPr lang="en-GB" sz="1200">
                <a:ea typeface="+mn-lt"/>
                <a:cs typeface="+mn-lt"/>
              </a:rPr>
              <a:t> Number of new cases of calcific aortic valve disease per 100,000 population, age-standardized  </a:t>
            </a:r>
            <a:endParaRPr lang="en-GB"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endParaRPr lang="en-US" sz="1200">
              <a:solidFill>
                <a:prstClr val="black">
                  <a:lumMod val="95000"/>
                  <a:lumOff val="5000"/>
                </a:prstClr>
              </a:solidFill>
              <a:latin typeface="Calibri"/>
              <a:cs typeface="Calibri"/>
            </a:endParaRPr>
          </a:p>
          <a:p>
            <a:pPr marL="285750" indent="-285750" algn="just">
              <a:spcBef>
                <a:spcPct val="20000"/>
              </a:spcBef>
              <a:buClr>
                <a:srgbClr val="D00040"/>
              </a:buClr>
              <a:buFont typeface="Arial" panose="020B0604020202020204" pitchFamily="34" charset="0"/>
              <a:buChar char="•"/>
              <a:defRPr/>
            </a:pPr>
            <a:endParaRPr lang="en-GB" sz="1200">
              <a:solidFill>
                <a:prstClr val="black">
                  <a:lumMod val="95000"/>
                  <a:lumOff val="5000"/>
                </a:prstClr>
              </a:solidFill>
              <a:latin typeface="Calibri"/>
              <a:cs typeface="Calibri"/>
            </a:endParaRPr>
          </a:p>
        </p:txBody>
      </p:sp>
    </p:spTree>
    <p:extLst>
      <p:ext uri="{BB962C8B-B14F-4D97-AF65-F5344CB8AC3E}">
        <p14:creationId xmlns:p14="http://schemas.microsoft.com/office/powerpoint/2010/main" val="4126743177"/>
      </p:ext>
    </p:extLst>
  </p:cSld>
  <p:clrMapOvr>
    <a:masterClrMapping/>
  </p:clrMapOvr>
  <p:transition>
    <p:fade/>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59532" y="187772"/>
            <a:ext cx="3527301" cy="720082"/>
          </a:xfrm>
        </p:spPr>
        <p:txBody>
          <a:bodyPr/>
          <a:lstStyle/>
          <a:p>
            <a:r>
              <a:rPr lang="en-GB"/>
              <a:t>Definitions</a:t>
            </a:r>
          </a:p>
        </p:txBody>
      </p:sp>
      <p:sp>
        <p:nvSpPr>
          <p:cNvPr id="7" name="Content Placeholder 6"/>
          <p:cNvSpPr>
            <a:spLocks noGrp="1"/>
          </p:cNvSpPr>
          <p:nvPr>
            <p:ph sz="quarter" idx="11"/>
          </p:nvPr>
        </p:nvSpPr>
        <p:spPr>
          <a:xfrm>
            <a:off x="359532" y="987574"/>
            <a:ext cx="8424936" cy="4032448"/>
          </a:xfrm>
        </p:spPr>
        <p:txBody>
          <a:bodyPr/>
          <a:lstStyle/>
          <a:p>
            <a:pPr algn="just"/>
            <a:endParaRPr lang="en-GB" b="0"/>
          </a:p>
          <a:p>
            <a:pPr marL="285750" indent="-285750" algn="just">
              <a:buFont typeface="Arial" panose="020B0604020202020204" pitchFamily="34" charset="0"/>
              <a:buChar char="•"/>
            </a:pPr>
            <a:endParaRPr lang="en-GB" b="0"/>
          </a:p>
          <a:p>
            <a:endParaRPr lang="en-GB" b="0"/>
          </a:p>
          <a:p>
            <a:endParaRPr lang="en-US" sz="1400" b="0"/>
          </a:p>
          <a:p>
            <a:pPr marL="285750" indent="-285750">
              <a:buFont typeface="Arial" panose="020B0604020202020204" pitchFamily="34" charset="0"/>
              <a:buChar char="•"/>
            </a:pPr>
            <a:endParaRPr lang="en-GB" sz="1400" b="0"/>
          </a:p>
          <a:p>
            <a:pPr marL="285750" indent="-285750">
              <a:buFont typeface="Arial" panose="020B0604020202020204" pitchFamily="34" charset="0"/>
              <a:buChar char="•"/>
            </a:pPr>
            <a:endParaRPr lang="en-GB" sz="1400" b="0"/>
          </a:p>
          <a:p>
            <a:pPr algn="just"/>
            <a:endParaRPr lang="en-GB" sz="1400"/>
          </a:p>
        </p:txBody>
      </p:sp>
      <p:sp>
        <p:nvSpPr>
          <p:cNvPr id="2" name="TextBox 1">
            <a:extLst>
              <a:ext uri="{FF2B5EF4-FFF2-40B4-BE49-F238E27FC236}">
                <a16:creationId xmlns:a16="http://schemas.microsoft.com/office/drawing/2014/main" id="{830B620E-0947-8757-0394-01A3CDA1B38E}"/>
              </a:ext>
            </a:extLst>
          </p:cNvPr>
          <p:cNvSpPr txBox="1"/>
          <p:nvPr/>
        </p:nvSpPr>
        <p:spPr>
          <a:xfrm>
            <a:off x="557213" y="612374"/>
            <a:ext cx="7315200" cy="4044184"/>
          </a:xfrm>
          <a:prstGeom prst="rect">
            <a:avLst/>
          </a:prstGeom>
          <a:noFill/>
        </p:spPr>
        <p:txBody>
          <a:bodyPr wrap="square" lIns="91440" tIns="45720" rIns="91440" bIns="45720" rtlCol="0" anchor="t">
            <a:spAutoFit/>
          </a:bodyPr>
          <a:lstStyle/>
          <a:p>
            <a:pPr marL="285750" indent="-285750" algn="just">
              <a:spcBef>
                <a:spcPct val="20000"/>
              </a:spcBef>
              <a:buClr>
                <a:srgbClr val="D00040"/>
              </a:buClr>
              <a:buFont typeface="Arial" panose="020B0604020202020204" pitchFamily="34" charset="0"/>
              <a:buChar char="•"/>
              <a:defRPr/>
            </a:pPr>
            <a:r>
              <a:rPr lang="en-GB" sz="1200" b="1">
                <a:ea typeface="+mn-lt"/>
                <a:cs typeface="+mn-lt"/>
              </a:rPr>
              <a:t>Degenerative mitral valve disease incidence, Female:</a:t>
            </a:r>
            <a:r>
              <a:rPr lang="en-GB" sz="1200">
                <a:ea typeface="+mn-lt"/>
                <a:cs typeface="+mn-lt"/>
              </a:rPr>
              <a:t> Number of new cases of degenerative mitral valve disease per 100,000 population, in females, age-standardized.</a:t>
            </a:r>
            <a:endParaRPr lang="en-GB" sz="1200">
              <a:solidFill>
                <a:srgbClr val="0D0D0D"/>
              </a:solidFill>
              <a:ea typeface="+mn-lt"/>
              <a:cs typeface="+mn-lt"/>
            </a:endParaRPr>
          </a:p>
          <a:p>
            <a:pPr marL="285750" indent="-285750" algn="just">
              <a:spcBef>
                <a:spcPct val="20000"/>
              </a:spcBef>
              <a:buClr>
                <a:srgbClr val="D00040"/>
              </a:buClr>
              <a:buFont typeface="Arial" panose="020B0604020202020204" pitchFamily="34" charset="0"/>
              <a:buChar char="•"/>
              <a:defRPr/>
            </a:pPr>
            <a:endParaRPr lang="en-GB" sz="1200">
              <a:ea typeface="+mn-lt"/>
              <a:cs typeface="+mn-lt"/>
            </a:endParaRPr>
          </a:p>
          <a:p>
            <a:pPr marL="285750" indent="-285750" algn="just">
              <a:spcBef>
                <a:spcPct val="20000"/>
              </a:spcBef>
              <a:buClr>
                <a:srgbClr val="D00040"/>
              </a:buClr>
              <a:buFont typeface="Arial" panose="020B0604020202020204" pitchFamily="34" charset="0"/>
              <a:buChar char="•"/>
              <a:defRPr/>
            </a:pPr>
            <a:r>
              <a:rPr lang="en-GB" sz="1200" b="1">
                <a:ea typeface="+mn-lt"/>
                <a:cs typeface="+mn-lt"/>
              </a:rPr>
              <a:t>Degenerative mitral valve disease incidence, Male:</a:t>
            </a:r>
            <a:r>
              <a:rPr lang="en-GB" sz="1200">
                <a:ea typeface="+mn-lt"/>
                <a:cs typeface="+mn-lt"/>
              </a:rPr>
              <a:t> Number of new cases of degenerative mitral valve disease per 100,000 population, in males, age-standardized.</a:t>
            </a:r>
          </a:p>
          <a:p>
            <a:pPr marL="285750" indent="-285750" algn="just">
              <a:spcBef>
                <a:spcPct val="20000"/>
              </a:spcBef>
              <a:buClr>
                <a:srgbClr val="D00040"/>
              </a:buClr>
              <a:buFont typeface="Arial" panose="020B0604020202020204" pitchFamily="34" charset="0"/>
              <a:buChar char="•"/>
              <a:defRPr/>
            </a:pPr>
            <a:endParaRPr lang="en-GB" sz="1200">
              <a:ea typeface="+mn-lt"/>
              <a:cs typeface="+mn-lt"/>
            </a:endParaRPr>
          </a:p>
          <a:p>
            <a:pPr marL="285750" indent="-285750" algn="just">
              <a:spcBef>
                <a:spcPct val="20000"/>
              </a:spcBef>
              <a:buClr>
                <a:srgbClr val="D00040"/>
              </a:buClr>
              <a:buFont typeface="Arial" panose="020B0604020202020204" pitchFamily="34" charset="0"/>
              <a:buChar char="•"/>
              <a:defRPr/>
            </a:pPr>
            <a:r>
              <a:rPr lang="en-GB" sz="1200" b="1">
                <a:ea typeface="+mn-lt"/>
                <a:cs typeface="+mn-lt"/>
              </a:rPr>
              <a:t>Degenerative mitral valve disease incidence:</a:t>
            </a:r>
            <a:r>
              <a:rPr lang="en-GB" sz="1200">
                <a:ea typeface="+mn-lt"/>
                <a:cs typeface="+mn-lt"/>
              </a:rPr>
              <a:t> Number of new cases of degenerative mitral valve disease per 100,000 population, age-standardized.  </a:t>
            </a:r>
          </a:p>
          <a:p>
            <a:pPr marL="285750" indent="-285750" algn="just">
              <a:spcBef>
                <a:spcPct val="20000"/>
              </a:spcBef>
              <a:buClr>
                <a:srgbClr val="D00040"/>
              </a:buClr>
              <a:buFont typeface="Arial" panose="020B0604020202020204" pitchFamily="34" charset="0"/>
              <a:buChar char="•"/>
              <a:defRPr/>
            </a:pPr>
            <a:endParaRPr lang="en-GB" sz="1200">
              <a:ea typeface="+mn-lt"/>
              <a:cs typeface="+mn-lt"/>
            </a:endParaRPr>
          </a:p>
          <a:p>
            <a:pPr marL="285750" indent="-285750" algn="just">
              <a:spcBef>
                <a:spcPct val="20000"/>
              </a:spcBef>
              <a:buClr>
                <a:srgbClr val="D00040"/>
              </a:buClr>
              <a:buFont typeface="Arial" panose="020B0604020202020204" pitchFamily="34" charset="0"/>
              <a:buChar char="•"/>
              <a:defRPr/>
            </a:pPr>
            <a:r>
              <a:rPr lang="en-GB" sz="1200" b="1">
                <a:ea typeface="+mn-lt"/>
                <a:cs typeface="+mn-lt"/>
              </a:rPr>
              <a:t>Incidence of peripheral arterial disease, Female: </a:t>
            </a:r>
            <a:r>
              <a:rPr lang="en-GB" sz="1200">
                <a:ea typeface="+mn-lt"/>
                <a:cs typeface="+mn-lt"/>
              </a:rPr>
              <a:t>Number of new cases of peripheral arterial disease per 100,000 population, in females, age-standardized  </a:t>
            </a:r>
          </a:p>
          <a:p>
            <a:pPr marL="285750" indent="-285750" algn="just">
              <a:spcBef>
                <a:spcPct val="20000"/>
              </a:spcBef>
              <a:buClr>
                <a:srgbClr val="D00040"/>
              </a:buClr>
              <a:buFont typeface="Arial" panose="020B0604020202020204" pitchFamily="34" charset="0"/>
              <a:buChar char="•"/>
              <a:defRPr/>
            </a:pPr>
            <a:endParaRPr lang="en-GB" sz="1200">
              <a:ea typeface="+mn-lt"/>
              <a:cs typeface="+mn-lt"/>
            </a:endParaRPr>
          </a:p>
          <a:p>
            <a:pPr marL="285750" indent="-285750" algn="just">
              <a:spcBef>
                <a:spcPct val="20000"/>
              </a:spcBef>
              <a:buClr>
                <a:srgbClr val="D00040"/>
              </a:buClr>
              <a:buFont typeface="Arial" panose="020B0604020202020204" pitchFamily="34" charset="0"/>
              <a:buChar char="•"/>
              <a:defRPr/>
            </a:pPr>
            <a:r>
              <a:rPr lang="en-GB" sz="1200" b="1">
                <a:ea typeface="+mn-lt"/>
                <a:cs typeface="+mn-lt"/>
              </a:rPr>
              <a:t>Incidence of peripheral arterial disease, Male: </a:t>
            </a:r>
            <a:r>
              <a:rPr lang="en-GB" sz="1200">
                <a:ea typeface="+mn-lt"/>
                <a:cs typeface="+mn-lt"/>
              </a:rPr>
              <a:t>Number of new cases of peripheral arterial disease per 100,000 population, in males, age-standardized  </a:t>
            </a:r>
          </a:p>
          <a:p>
            <a:pPr marL="285750" indent="-285750" algn="just">
              <a:spcBef>
                <a:spcPct val="20000"/>
              </a:spcBef>
              <a:buClr>
                <a:srgbClr val="D00040"/>
              </a:buClr>
              <a:buFont typeface="Arial" panose="020B0604020202020204" pitchFamily="34" charset="0"/>
              <a:buChar char="•"/>
              <a:defRPr/>
            </a:pPr>
            <a:endParaRPr lang="en-GB" sz="1200">
              <a:ea typeface="+mn-lt"/>
              <a:cs typeface="+mn-lt"/>
            </a:endParaRPr>
          </a:p>
          <a:p>
            <a:pPr marL="285750" indent="-285750" algn="just">
              <a:spcBef>
                <a:spcPct val="20000"/>
              </a:spcBef>
              <a:buClr>
                <a:srgbClr val="D00040"/>
              </a:buClr>
              <a:buFont typeface="Arial" panose="020B0604020202020204" pitchFamily="34" charset="0"/>
              <a:buChar char="•"/>
              <a:defRPr/>
            </a:pPr>
            <a:r>
              <a:rPr lang="en-GB" sz="1200" b="1">
                <a:ea typeface="+mn-lt"/>
                <a:cs typeface="+mn-lt"/>
              </a:rPr>
              <a:t>Incidence of peripheral arterial disease:</a:t>
            </a:r>
            <a:r>
              <a:rPr lang="en-GB" sz="1200">
                <a:ea typeface="+mn-lt"/>
                <a:cs typeface="+mn-lt"/>
              </a:rPr>
              <a:t> Number of new cases of peripheral arterial disease per 100,000 population, age-standardized  </a:t>
            </a:r>
          </a:p>
          <a:p>
            <a:pPr marL="285750" indent="-285750" algn="just">
              <a:spcBef>
                <a:spcPct val="20000"/>
              </a:spcBef>
              <a:buClr>
                <a:srgbClr val="D00040"/>
              </a:buClr>
              <a:buFont typeface="Arial" panose="020B0604020202020204" pitchFamily="34" charset="0"/>
              <a:buChar char="•"/>
              <a:defRPr/>
            </a:pPr>
            <a:endParaRPr lang="en-GB" sz="1200">
              <a:ea typeface="+mn-lt"/>
              <a:cs typeface="+mn-lt"/>
            </a:endParaRPr>
          </a:p>
          <a:p>
            <a:pPr marL="285750" indent="-285750" algn="just">
              <a:spcBef>
                <a:spcPct val="20000"/>
              </a:spcBef>
              <a:buClr>
                <a:srgbClr val="D00040"/>
              </a:buClr>
              <a:buFont typeface="Arial" panose="020B0604020202020204" pitchFamily="34" charset="0"/>
              <a:buChar char="•"/>
              <a:defRPr/>
            </a:pPr>
            <a:endParaRPr lang="en-GB" sz="1200">
              <a:ea typeface="+mn-lt"/>
              <a:cs typeface="+mn-lt"/>
            </a:endParaRPr>
          </a:p>
        </p:txBody>
      </p:sp>
    </p:spTree>
    <p:extLst>
      <p:ext uri="{BB962C8B-B14F-4D97-AF65-F5344CB8AC3E}">
        <p14:creationId xmlns:p14="http://schemas.microsoft.com/office/powerpoint/2010/main" val="428272334"/>
      </p:ext>
    </p:extLst>
  </p:cSld>
  <p:clrMapOvr>
    <a:masterClrMapping/>
  </p:clrMapOvr>
  <p:transition>
    <p:fade/>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59532" y="136192"/>
            <a:ext cx="3527301" cy="720082"/>
          </a:xfrm>
        </p:spPr>
        <p:txBody>
          <a:bodyPr/>
          <a:lstStyle/>
          <a:p>
            <a:r>
              <a:rPr lang="en-GB"/>
              <a:t>Definitions</a:t>
            </a:r>
          </a:p>
        </p:txBody>
      </p:sp>
      <p:sp>
        <p:nvSpPr>
          <p:cNvPr id="7" name="Content Placeholder 6"/>
          <p:cNvSpPr>
            <a:spLocks noGrp="1"/>
          </p:cNvSpPr>
          <p:nvPr>
            <p:ph sz="quarter" idx="11"/>
          </p:nvPr>
        </p:nvSpPr>
        <p:spPr>
          <a:xfrm>
            <a:off x="359532" y="987574"/>
            <a:ext cx="8424936" cy="4032448"/>
          </a:xfrm>
        </p:spPr>
        <p:txBody>
          <a:bodyPr/>
          <a:lstStyle/>
          <a:p>
            <a:pPr algn="just"/>
            <a:endParaRPr lang="en-GB" b="0"/>
          </a:p>
          <a:p>
            <a:pPr marL="285750" indent="-285750" algn="just">
              <a:buFont typeface="Arial" panose="020B0604020202020204" pitchFamily="34" charset="0"/>
              <a:buChar char="•"/>
            </a:pPr>
            <a:endParaRPr lang="en-GB" b="0"/>
          </a:p>
          <a:p>
            <a:endParaRPr lang="en-GB" b="0"/>
          </a:p>
          <a:p>
            <a:endParaRPr lang="en-US" sz="1400" b="0"/>
          </a:p>
          <a:p>
            <a:pPr marL="285750" indent="-285750">
              <a:buFont typeface="Arial" panose="020B0604020202020204" pitchFamily="34" charset="0"/>
              <a:buChar char="•"/>
            </a:pPr>
            <a:endParaRPr lang="en-GB" sz="1400" b="0"/>
          </a:p>
          <a:p>
            <a:pPr marL="285750" indent="-285750">
              <a:buFont typeface="Arial" panose="020B0604020202020204" pitchFamily="34" charset="0"/>
              <a:buChar char="•"/>
            </a:pPr>
            <a:endParaRPr lang="en-GB" sz="1400" b="0"/>
          </a:p>
          <a:p>
            <a:pPr algn="just"/>
            <a:endParaRPr lang="en-GB" sz="1400"/>
          </a:p>
        </p:txBody>
      </p:sp>
      <p:sp>
        <p:nvSpPr>
          <p:cNvPr id="2" name="TextBox 1">
            <a:extLst>
              <a:ext uri="{FF2B5EF4-FFF2-40B4-BE49-F238E27FC236}">
                <a16:creationId xmlns:a16="http://schemas.microsoft.com/office/drawing/2014/main" id="{830B620E-0947-8757-0394-01A3CDA1B38E}"/>
              </a:ext>
            </a:extLst>
          </p:cNvPr>
          <p:cNvSpPr txBox="1"/>
          <p:nvPr/>
        </p:nvSpPr>
        <p:spPr>
          <a:xfrm>
            <a:off x="557213" y="612374"/>
            <a:ext cx="7315200" cy="3674852"/>
          </a:xfrm>
          <a:prstGeom prst="rect">
            <a:avLst/>
          </a:prstGeom>
          <a:noFill/>
        </p:spPr>
        <p:txBody>
          <a:bodyPr wrap="square" lIns="91440" tIns="45720" rIns="91440" bIns="45720" rtlCol="0" anchor="t">
            <a:spAutoFit/>
          </a:bodyPr>
          <a:lstStyle/>
          <a:p>
            <a:pPr marL="285750" indent="-285750" algn="just">
              <a:spcBef>
                <a:spcPct val="20000"/>
              </a:spcBef>
              <a:buClr>
                <a:srgbClr val="D00040"/>
              </a:buClr>
              <a:buFont typeface="Arial" panose="020B0604020202020204" pitchFamily="34" charset="0"/>
              <a:buChar char="•"/>
              <a:defRPr/>
            </a:pPr>
            <a:r>
              <a:rPr lang="en-GB" sz="1200" b="1">
                <a:ea typeface="+mn-lt"/>
                <a:cs typeface="+mn-lt"/>
              </a:rPr>
              <a:t>Rheumatic heart disease incidence, Female:</a:t>
            </a:r>
            <a:r>
              <a:rPr lang="en-GB" sz="1200">
                <a:ea typeface="+mn-lt"/>
                <a:cs typeface="+mn-lt"/>
              </a:rPr>
              <a:t> Number of new cases of rheumatic heart disease per 100,000 population, in females, age-standardized  </a:t>
            </a:r>
            <a:endParaRPr kumimoji="0" lang="en-GB" sz="1200" b="0" i="0" u="none" strike="noStrike" kern="1200" cap="none" spc="0" normalizeH="0" baseline="0" noProof="0">
              <a:ln>
                <a:noFill/>
              </a:ln>
              <a:solidFill>
                <a:prstClr val="black">
                  <a:lumMod val="95000"/>
                  <a:lumOff val="5000"/>
                </a:prstClr>
              </a:solidFill>
              <a:effectLst/>
              <a:uLnTx/>
              <a:uFillTx/>
              <a:latin typeface="Calibri"/>
              <a:ea typeface="+mn-ea"/>
            </a:endParaRPr>
          </a:p>
          <a:p>
            <a:pPr marL="285750" marR="0" lvl="0" indent="-285750" algn="just" defTabSz="914400">
              <a:lnSpc>
                <a:spcPct val="100000"/>
              </a:lnSpc>
              <a:spcBef>
                <a:spcPct val="20000"/>
              </a:spcBef>
              <a:spcAft>
                <a:spcPts val="0"/>
              </a:spcAft>
              <a:buClr>
                <a:srgbClr val="D00040"/>
              </a:buClr>
              <a:buSzTx/>
              <a:buFont typeface="Arial" panose="020B0604020202020204" pitchFamily="34" charset="0"/>
              <a:buChar char="•"/>
              <a:tabLst/>
              <a:defRPr/>
            </a:pPr>
            <a:endParaRPr lang="en-GB" sz="1200" b="0" i="0" u="none" strike="noStrike" kern="1200" cap="none" spc="0" normalizeH="0" baseline="0" noProof="0">
              <a:ln>
                <a:noFill/>
              </a:ln>
              <a:solidFill>
                <a:srgbClr val="000000"/>
              </a:solidFill>
              <a:effectLst/>
              <a:uLnTx/>
              <a:uFillTx/>
              <a:latin typeface="Calibri"/>
              <a:cs typeface="Calibri"/>
            </a:endParaRPr>
          </a:p>
          <a:p>
            <a:pPr marL="285750" indent="-285750" algn="just">
              <a:spcBef>
                <a:spcPct val="20000"/>
              </a:spcBef>
              <a:buClr>
                <a:srgbClr val="D00040"/>
              </a:buClr>
              <a:buFont typeface="Arial" panose="020B0604020202020204" pitchFamily="34" charset="0"/>
              <a:buChar char="•"/>
              <a:defRPr/>
            </a:pPr>
            <a:r>
              <a:rPr lang="en-GB" sz="1200" b="1">
                <a:ea typeface="+mn-lt"/>
                <a:cs typeface="+mn-lt"/>
              </a:rPr>
              <a:t>Rheumatic heart disease incidence, Male:</a:t>
            </a:r>
            <a:r>
              <a:rPr lang="en-GB" sz="1200">
                <a:ea typeface="+mn-lt"/>
                <a:cs typeface="+mn-lt"/>
              </a:rPr>
              <a:t> Number of new cases of rheumatic heart disease per 100,000 population, in males, age-standardized  </a:t>
            </a:r>
            <a:endParaRPr lang="en-GB" sz="1200" b="0" i="0" u="none" strike="noStrike" kern="1200" cap="none" spc="0" normalizeH="0" baseline="0" noProof="0">
              <a:ln>
                <a:noFill/>
              </a:ln>
              <a:solidFill>
                <a:srgbClr val="000000"/>
              </a:solidFill>
              <a:effectLst/>
              <a:uLnTx/>
              <a:uFillTx/>
              <a:latin typeface="Calibri"/>
              <a:cs typeface="Calibri"/>
            </a:endParaRPr>
          </a:p>
          <a:p>
            <a:pPr marL="285750" indent="-285750" algn="just">
              <a:spcBef>
                <a:spcPct val="20000"/>
              </a:spcBef>
              <a:buClr>
                <a:srgbClr val="D00040"/>
              </a:buClr>
              <a:buFont typeface="Arial" panose="020B0604020202020204" pitchFamily="34" charset="0"/>
              <a:buChar char="•"/>
              <a:defRPr/>
            </a:pPr>
            <a:endParaRPr lang="en-GB"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r>
              <a:rPr lang="en-GB" sz="1200" b="1">
                <a:ea typeface="+mn-lt"/>
                <a:cs typeface="+mn-lt"/>
              </a:rPr>
              <a:t>Rheumatic heart disease incidence: </a:t>
            </a:r>
            <a:r>
              <a:rPr lang="en-GB" sz="1200">
                <a:ea typeface="+mn-lt"/>
                <a:cs typeface="+mn-lt"/>
              </a:rPr>
              <a:t>Number of new cases of rheumatic heart disease per 100,000 population, age-standardized  </a:t>
            </a:r>
          </a:p>
          <a:p>
            <a:pPr marL="285750" indent="-285750" algn="just">
              <a:spcBef>
                <a:spcPct val="20000"/>
              </a:spcBef>
              <a:buClr>
                <a:srgbClr val="D00040"/>
              </a:buClr>
              <a:buFont typeface="Arial" panose="020B0604020202020204" pitchFamily="34" charset="0"/>
              <a:buChar char="•"/>
              <a:defRPr/>
            </a:pPr>
            <a:endParaRPr lang="en-US" sz="1200">
              <a:solidFill>
                <a:prstClr val="black">
                  <a:lumMod val="95000"/>
                  <a:lumOff val="5000"/>
                </a:prstClr>
              </a:solidFill>
              <a:latin typeface="Calibri"/>
              <a:cs typeface="Calibri"/>
            </a:endParaRPr>
          </a:p>
          <a:p>
            <a:pPr marL="285750" indent="-285750" algn="just">
              <a:spcBef>
                <a:spcPct val="20000"/>
              </a:spcBef>
              <a:buClr>
                <a:srgbClr val="D00040"/>
              </a:buClr>
              <a:buFont typeface="Arial" panose="020B0604020202020204" pitchFamily="34" charset="0"/>
              <a:buChar char="•"/>
              <a:defRPr/>
            </a:pPr>
            <a:r>
              <a:rPr lang="en-US" sz="1200" b="1">
                <a:ea typeface="+mn-lt"/>
                <a:cs typeface="+mn-lt"/>
              </a:rPr>
              <a:t>Stroke incidence, Female: </a:t>
            </a:r>
            <a:r>
              <a:rPr lang="en-US" sz="1200">
                <a:ea typeface="+mn-lt"/>
                <a:cs typeface="+mn-lt"/>
              </a:rPr>
              <a:t>Number of new cases of stroke per 100,000 population, in females, age-standardized  </a:t>
            </a:r>
            <a:endParaRPr lang="en-US" sz="1200">
              <a:latin typeface="Calibri"/>
              <a:cs typeface="Calibri"/>
            </a:endParaRPr>
          </a:p>
          <a:p>
            <a:pPr marL="285750" indent="-285750" algn="just">
              <a:spcBef>
                <a:spcPct val="20000"/>
              </a:spcBef>
              <a:buClr>
                <a:srgbClr val="D00040"/>
              </a:buClr>
              <a:buFont typeface="Arial" panose="020B0604020202020204" pitchFamily="34" charset="0"/>
              <a:buChar char="•"/>
              <a:defRPr/>
            </a:pPr>
            <a:endParaRPr lang="en-US"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r>
              <a:rPr lang="en-US" sz="1200" b="1">
                <a:ea typeface="+mn-lt"/>
                <a:cs typeface="+mn-lt"/>
              </a:rPr>
              <a:t>Stroke incidence, Male: </a:t>
            </a:r>
            <a:r>
              <a:rPr lang="en-US" sz="1200">
                <a:ea typeface="+mn-lt"/>
                <a:cs typeface="+mn-lt"/>
              </a:rPr>
              <a:t>Number of new cases of stroke per 100,000 population, in males, age-standardized  </a:t>
            </a:r>
          </a:p>
          <a:p>
            <a:pPr marL="285750" indent="-285750" algn="just">
              <a:spcBef>
                <a:spcPct val="20000"/>
              </a:spcBef>
              <a:buClr>
                <a:srgbClr val="D00040"/>
              </a:buClr>
              <a:buFont typeface="Arial"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 panose="020B0604020202020204" pitchFamily="34" charset="0"/>
              <a:buChar char="•"/>
              <a:defRPr/>
            </a:pPr>
            <a:r>
              <a:rPr lang="en-US" sz="1200" b="1">
                <a:ea typeface="+mn-lt"/>
                <a:cs typeface="+mn-lt"/>
              </a:rPr>
              <a:t>Stroke incidence: </a:t>
            </a:r>
            <a:r>
              <a:rPr lang="en-US" sz="1200">
                <a:ea typeface="+mn-lt"/>
                <a:cs typeface="+mn-lt"/>
              </a:rPr>
              <a:t>Number of new cases of stroke per 100,000 population, age-standardized  </a:t>
            </a:r>
          </a:p>
          <a:p>
            <a:pPr marL="285750" indent="-285750" algn="just">
              <a:spcBef>
                <a:spcPct val="20000"/>
              </a:spcBef>
              <a:buClr>
                <a:srgbClr val="D00040"/>
              </a:buClr>
              <a:buFont typeface="Arial" panose="020B0604020202020204" pitchFamily="34" charset="0"/>
              <a:buChar char="•"/>
              <a:defRPr/>
            </a:pPr>
            <a:endParaRPr lang="en-GB" sz="1200">
              <a:solidFill>
                <a:prstClr val="black">
                  <a:lumMod val="95000"/>
                  <a:lumOff val="5000"/>
                </a:prstClr>
              </a:solidFill>
              <a:latin typeface="Calibri"/>
              <a:cs typeface="Calibri"/>
            </a:endParaRPr>
          </a:p>
          <a:p>
            <a:pPr marL="285750" indent="-285750" algn="just">
              <a:spcBef>
                <a:spcPct val="20000"/>
              </a:spcBef>
              <a:buClr>
                <a:srgbClr val="D00040"/>
              </a:buClr>
              <a:buFont typeface="Arial" panose="020B0604020202020204" pitchFamily="34" charset="0"/>
              <a:buChar char="•"/>
              <a:defRPr/>
            </a:pPr>
            <a:r>
              <a:rPr lang="en-GB" sz="1200" b="1">
                <a:ea typeface="+mn-lt"/>
                <a:cs typeface="+mn-lt"/>
              </a:rPr>
              <a:t>Stroke prevalence: </a:t>
            </a:r>
            <a:r>
              <a:rPr lang="en-GB" sz="1200">
                <a:ea typeface="+mn-lt"/>
                <a:cs typeface="+mn-lt"/>
              </a:rPr>
              <a:t>Number of cases of stroke per 100,000 population, age-standardized  </a:t>
            </a:r>
            <a:endParaRPr lang="en-GB" sz="1200">
              <a:latin typeface="Calibri"/>
              <a:cs typeface="Calibri"/>
            </a:endParaRPr>
          </a:p>
        </p:txBody>
      </p:sp>
    </p:spTree>
    <p:extLst>
      <p:ext uri="{BB962C8B-B14F-4D97-AF65-F5344CB8AC3E}">
        <p14:creationId xmlns:p14="http://schemas.microsoft.com/office/powerpoint/2010/main" val="1076251184"/>
      </p:ext>
    </p:extLst>
  </p:cSld>
  <p:clrMapOvr>
    <a:masterClrMapping/>
  </p:clrMapOvr>
  <p:transition>
    <p:fade/>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59532" y="320858"/>
            <a:ext cx="3527301" cy="720082"/>
          </a:xfrm>
        </p:spPr>
        <p:txBody>
          <a:bodyPr/>
          <a:lstStyle/>
          <a:p>
            <a:r>
              <a:rPr lang="en-GB"/>
              <a:t>Definitions</a:t>
            </a:r>
          </a:p>
        </p:txBody>
      </p:sp>
      <p:sp>
        <p:nvSpPr>
          <p:cNvPr id="7" name="Content Placeholder 6"/>
          <p:cNvSpPr>
            <a:spLocks noGrp="1"/>
          </p:cNvSpPr>
          <p:nvPr>
            <p:ph sz="quarter" idx="11"/>
          </p:nvPr>
        </p:nvSpPr>
        <p:spPr>
          <a:xfrm>
            <a:off x="359532" y="987574"/>
            <a:ext cx="8424936" cy="4032448"/>
          </a:xfrm>
        </p:spPr>
        <p:txBody>
          <a:bodyPr/>
          <a:lstStyle/>
          <a:p>
            <a:pPr algn="just"/>
            <a:endParaRPr lang="en-GB" b="0"/>
          </a:p>
          <a:p>
            <a:pPr marL="285750" indent="-285750" algn="just">
              <a:buFont typeface="Arial" panose="020B0604020202020204" pitchFamily="34" charset="0"/>
              <a:buChar char="•"/>
            </a:pPr>
            <a:endParaRPr lang="en-GB" b="0"/>
          </a:p>
          <a:p>
            <a:endParaRPr lang="en-GB" b="0"/>
          </a:p>
          <a:p>
            <a:endParaRPr lang="en-US" sz="1400" b="0"/>
          </a:p>
          <a:p>
            <a:pPr marL="285750" indent="-285750">
              <a:buFont typeface="Arial" panose="020B0604020202020204" pitchFamily="34" charset="0"/>
              <a:buChar char="•"/>
            </a:pPr>
            <a:endParaRPr lang="en-GB" sz="1400" b="0"/>
          </a:p>
          <a:p>
            <a:pPr marL="285750" indent="-285750">
              <a:buFont typeface="Arial" panose="020B0604020202020204" pitchFamily="34" charset="0"/>
              <a:buChar char="•"/>
            </a:pPr>
            <a:endParaRPr lang="en-GB" sz="1400" b="0"/>
          </a:p>
          <a:p>
            <a:pPr algn="just"/>
            <a:endParaRPr lang="en-GB" sz="1400"/>
          </a:p>
        </p:txBody>
      </p:sp>
      <p:sp>
        <p:nvSpPr>
          <p:cNvPr id="2" name="TextBox 1">
            <a:extLst>
              <a:ext uri="{FF2B5EF4-FFF2-40B4-BE49-F238E27FC236}">
                <a16:creationId xmlns:a16="http://schemas.microsoft.com/office/drawing/2014/main" id="{830B620E-0947-8757-0394-01A3CDA1B38E}"/>
              </a:ext>
            </a:extLst>
          </p:cNvPr>
          <p:cNvSpPr txBox="1"/>
          <p:nvPr/>
        </p:nvSpPr>
        <p:spPr>
          <a:xfrm>
            <a:off x="557213" y="612374"/>
            <a:ext cx="7315200" cy="3490186"/>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kumimoji="0" lang="en-GB" sz="1200" b="0" i="0" u="none" strike="noStrike" kern="1200" cap="none" spc="0" normalizeH="0" baseline="0" noProof="0">
              <a:ln>
                <a:noFill/>
              </a:ln>
              <a:solidFill>
                <a:prstClr val="black">
                  <a:lumMod val="95000"/>
                  <a:lumOff val="5000"/>
                </a:prstClr>
              </a:solidFill>
              <a:effectLst/>
              <a:uLnTx/>
              <a:uFillTx/>
              <a:latin typeface="Calibri"/>
              <a:ea typeface="+mn-ea"/>
            </a:endParaRPr>
          </a:p>
          <a:p>
            <a:pPr marL="285750" indent="-285750" algn="just">
              <a:spcBef>
                <a:spcPct val="20000"/>
              </a:spcBef>
              <a:buClr>
                <a:srgbClr val="D00040"/>
              </a:buClr>
              <a:buFont typeface="Arial" panose="020B0604020202020204" pitchFamily="34" charset="0"/>
              <a:buChar char="•"/>
              <a:defRPr/>
            </a:pPr>
            <a:r>
              <a:rPr lang="en-US" sz="1200" b="1">
                <a:ea typeface="+mn-lt"/>
                <a:cs typeface="+mn-lt"/>
              </a:rPr>
              <a:t>Prevalence of atrial fibrillation, Female:</a:t>
            </a:r>
            <a:r>
              <a:rPr lang="en-US" sz="1200">
                <a:ea typeface="+mn-lt"/>
                <a:cs typeface="+mn-lt"/>
              </a:rPr>
              <a:t> Number of cases of atrial fibrillation per 100,000 population, in females, age-standardized  </a:t>
            </a:r>
            <a:endParaRPr kumimoji="0" lang="en-US" sz="1200" b="0" i="0" u="none" strike="noStrike" kern="1200" cap="none" spc="0" normalizeH="0" baseline="0" noProof="0">
              <a:ln>
                <a:noFill/>
              </a:ln>
              <a:solidFill>
                <a:prstClr val="black">
                  <a:lumMod val="95000"/>
                  <a:lumOff val="5000"/>
                </a:prstClr>
              </a:solidFill>
              <a:effectLst/>
              <a:uLnTx/>
              <a:uFillTx/>
              <a:latin typeface="Calibri"/>
              <a:ea typeface="+mn-ea"/>
            </a:endParaRPr>
          </a:p>
          <a:p>
            <a:pPr marL="285750" marR="0" lvl="0" indent="-285750" algn="just" defTabSz="914400">
              <a:lnSpc>
                <a:spcPct val="100000"/>
              </a:lnSpc>
              <a:spcBef>
                <a:spcPct val="20000"/>
              </a:spcBef>
              <a:spcAft>
                <a:spcPts val="0"/>
              </a:spcAft>
              <a:buClr>
                <a:srgbClr val="D00040"/>
              </a:buClr>
              <a:buSzTx/>
              <a:buFont typeface="Arial" panose="020B0604020202020204" pitchFamily="34" charset="0"/>
              <a:buChar char="•"/>
              <a:tabLst/>
              <a:defRPr/>
            </a:pPr>
            <a:endParaRPr lang="en-US" sz="1200" b="0" i="0" u="none" strike="noStrike" kern="1200" cap="none" spc="0" normalizeH="0" baseline="0" noProof="0">
              <a:ln>
                <a:noFill/>
              </a:ln>
              <a:solidFill>
                <a:srgbClr val="000000"/>
              </a:solidFill>
              <a:effectLst/>
              <a:uLnTx/>
              <a:uFillTx/>
              <a:latin typeface="Calibri"/>
              <a:cs typeface="Calibri"/>
            </a:endParaRPr>
          </a:p>
          <a:p>
            <a:pPr marL="285750" indent="-285750" algn="just">
              <a:spcBef>
                <a:spcPct val="20000"/>
              </a:spcBef>
              <a:buClr>
                <a:srgbClr val="D00040"/>
              </a:buClr>
              <a:buFont typeface="Arial" panose="020B0604020202020204" pitchFamily="34" charset="0"/>
              <a:buChar char="•"/>
              <a:defRPr/>
            </a:pPr>
            <a:r>
              <a:rPr lang="en-US" sz="1200" b="1">
                <a:ea typeface="+mn-lt"/>
                <a:cs typeface="+mn-lt"/>
              </a:rPr>
              <a:t>Prevalence of atrial fibrillation, Male: </a:t>
            </a:r>
            <a:r>
              <a:rPr lang="en-US" sz="1200">
                <a:ea typeface="+mn-lt"/>
                <a:cs typeface="+mn-lt"/>
              </a:rPr>
              <a:t>Number of cases of atrial fibrillation per 100,000 population, in males, age-standardized  </a:t>
            </a:r>
            <a:endParaRPr lang="en-US"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endParaRPr lang="en-US"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r>
              <a:rPr lang="en-US" sz="1200" b="1">
                <a:ea typeface="+mn-lt"/>
                <a:cs typeface="+mn-lt"/>
              </a:rPr>
              <a:t>Prevalence of atrial fibrillation:</a:t>
            </a:r>
            <a:r>
              <a:rPr lang="en-US" sz="1200">
                <a:ea typeface="+mn-lt"/>
                <a:cs typeface="+mn-lt"/>
              </a:rPr>
              <a:t> Number of cases of atrial fibrillation per 100,000 population, age-standardized  </a:t>
            </a:r>
          </a:p>
          <a:p>
            <a:pPr marL="285750" indent="-285750" algn="just">
              <a:spcBef>
                <a:spcPct val="20000"/>
              </a:spcBef>
              <a:buClr>
                <a:srgbClr val="D00040"/>
              </a:buClr>
              <a:buFont typeface="Arial" panose="020B0604020202020204" pitchFamily="34" charset="0"/>
              <a:buChar char="•"/>
              <a:defRPr/>
            </a:pPr>
            <a:endParaRPr lang="en-US"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r>
              <a:rPr lang="en-US" sz="1200" b="1">
                <a:ea typeface="+mn-lt"/>
                <a:cs typeface="+mn-lt"/>
              </a:rPr>
              <a:t>CVD prevalence, Female:</a:t>
            </a:r>
            <a:r>
              <a:rPr lang="en-US" sz="1200">
                <a:ea typeface="+mn-lt"/>
                <a:cs typeface="+mn-lt"/>
              </a:rPr>
              <a:t> Number of cases of CVD per 100,000 population, in females, age-standardized  </a:t>
            </a:r>
          </a:p>
          <a:p>
            <a:pPr marL="285750" indent="-285750" algn="just">
              <a:spcBef>
                <a:spcPct val="20000"/>
              </a:spcBef>
              <a:buClr>
                <a:srgbClr val="D00040"/>
              </a:buClr>
              <a:buFont typeface="Arial" panose="020B0604020202020204" pitchFamily="34" charset="0"/>
              <a:buChar char="•"/>
              <a:defRPr/>
            </a:pPr>
            <a:endParaRPr lang="en-US"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r>
              <a:rPr lang="en-US" sz="1200" b="1">
                <a:ea typeface="+mn-lt"/>
                <a:cs typeface="+mn-lt"/>
              </a:rPr>
              <a:t>CVD prevalence, Male:</a:t>
            </a:r>
            <a:r>
              <a:rPr lang="en-US" sz="1200">
                <a:ea typeface="+mn-lt"/>
                <a:cs typeface="+mn-lt"/>
              </a:rPr>
              <a:t> Number of cases of CVD per 100,000 population, in males, age-standardized  </a:t>
            </a:r>
            <a:endParaRPr lang="en-US"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endParaRPr lang="en-US"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r>
              <a:rPr lang="en-US" sz="1200" b="1">
                <a:ea typeface="+mn-lt"/>
                <a:cs typeface="+mn-lt"/>
              </a:rPr>
              <a:t>CVD prevalence:</a:t>
            </a:r>
            <a:r>
              <a:rPr lang="en-US" sz="1200">
                <a:ea typeface="+mn-lt"/>
                <a:cs typeface="+mn-lt"/>
              </a:rPr>
              <a:t> Number of cases of CVD per 100,000 population, age-standardized  </a:t>
            </a:r>
            <a:endParaRPr lang="en-US"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endParaRPr lang="en-GB" sz="1200">
              <a:solidFill>
                <a:prstClr val="black">
                  <a:lumMod val="95000"/>
                  <a:lumOff val="5000"/>
                </a:prstClr>
              </a:solidFill>
              <a:latin typeface="Calibri"/>
              <a:cs typeface="Calibri"/>
            </a:endParaRPr>
          </a:p>
        </p:txBody>
      </p:sp>
    </p:spTree>
    <p:extLst>
      <p:ext uri="{BB962C8B-B14F-4D97-AF65-F5344CB8AC3E}">
        <p14:creationId xmlns:p14="http://schemas.microsoft.com/office/powerpoint/2010/main" val="2272446778"/>
      </p:ext>
    </p:extLst>
  </p:cSld>
  <p:clrMapOvr>
    <a:masterClrMapping/>
  </p:clrMapOvr>
  <p:transition>
    <p:fade/>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557212" y="267492"/>
            <a:ext cx="3527301" cy="720082"/>
          </a:xfrm>
        </p:spPr>
        <p:txBody>
          <a:bodyPr/>
          <a:lstStyle/>
          <a:p>
            <a:r>
              <a:rPr lang="en-GB"/>
              <a:t>Definitions</a:t>
            </a:r>
          </a:p>
        </p:txBody>
      </p:sp>
      <p:sp>
        <p:nvSpPr>
          <p:cNvPr id="7" name="Content Placeholder 6"/>
          <p:cNvSpPr>
            <a:spLocks noGrp="1"/>
          </p:cNvSpPr>
          <p:nvPr>
            <p:ph sz="quarter" idx="11"/>
          </p:nvPr>
        </p:nvSpPr>
        <p:spPr>
          <a:xfrm>
            <a:off x="359532" y="987574"/>
            <a:ext cx="8424936" cy="4032448"/>
          </a:xfrm>
        </p:spPr>
        <p:txBody>
          <a:bodyPr/>
          <a:lstStyle/>
          <a:p>
            <a:pPr algn="just"/>
            <a:endParaRPr lang="en-GB" b="0"/>
          </a:p>
          <a:p>
            <a:pPr marL="285750" indent="-285750" algn="just">
              <a:buFont typeface="Arial" panose="020B0604020202020204" pitchFamily="34" charset="0"/>
              <a:buChar char="•"/>
            </a:pPr>
            <a:endParaRPr lang="en-GB" b="0"/>
          </a:p>
          <a:p>
            <a:endParaRPr lang="en-GB" b="0"/>
          </a:p>
          <a:p>
            <a:endParaRPr lang="en-US" sz="1400" b="0"/>
          </a:p>
          <a:p>
            <a:pPr marL="285750" indent="-285750">
              <a:buFont typeface="Arial" panose="020B0604020202020204" pitchFamily="34" charset="0"/>
              <a:buChar char="•"/>
            </a:pPr>
            <a:endParaRPr lang="en-GB" sz="1400" b="0"/>
          </a:p>
          <a:p>
            <a:pPr marL="285750" indent="-285750">
              <a:buFont typeface="Arial" panose="020B0604020202020204" pitchFamily="34" charset="0"/>
              <a:buChar char="•"/>
            </a:pPr>
            <a:endParaRPr lang="en-GB" sz="1400" b="0"/>
          </a:p>
          <a:p>
            <a:pPr algn="just"/>
            <a:endParaRPr lang="en-GB" sz="1400"/>
          </a:p>
        </p:txBody>
      </p:sp>
      <p:sp>
        <p:nvSpPr>
          <p:cNvPr id="2" name="TextBox 1">
            <a:extLst>
              <a:ext uri="{FF2B5EF4-FFF2-40B4-BE49-F238E27FC236}">
                <a16:creationId xmlns:a16="http://schemas.microsoft.com/office/drawing/2014/main" id="{830B620E-0947-8757-0394-01A3CDA1B38E}"/>
              </a:ext>
            </a:extLst>
          </p:cNvPr>
          <p:cNvSpPr txBox="1"/>
          <p:nvPr/>
        </p:nvSpPr>
        <p:spPr>
          <a:xfrm>
            <a:off x="557213" y="612374"/>
            <a:ext cx="7315200" cy="3490186"/>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kumimoji="0" lang="en-GB" sz="1200" b="0" i="0" u="none" strike="noStrike" kern="1200" cap="none" spc="0" normalizeH="0" baseline="0" noProof="0">
              <a:ln>
                <a:noFill/>
              </a:ln>
              <a:solidFill>
                <a:prstClr val="black">
                  <a:lumMod val="95000"/>
                  <a:lumOff val="5000"/>
                </a:prstClr>
              </a:solidFill>
              <a:effectLst/>
              <a:uLnTx/>
              <a:uFillTx/>
              <a:latin typeface="Calibri"/>
              <a:ea typeface="+mn-ea"/>
            </a:endParaRPr>
          </a:p>
          <a:p>
            <a:pPr marL="285750" indent="-285750" algn="just">
              <a:spcBef>
                <a:spcPct val="20000"/>
              </a:spcBef>
              <a:buClr>
                <a:srgbClr val="D00040"/>
              </a:buClr>
              <a:buFont typeface="Arial" panose="020B0604020202020204" pitchFamily="34" charset="0"/>
              <a:buChar char="•"/>
              <a:defRPr/>
            </a:pPr>
            <a:r>
              <a:rPr lang="en-US" sz="1200" b="1">
                <a:ea typeface="+mn-lt"/>
                <a:cs typeface="+mn-lt"/>
              </a:rPr>
              <a:t>IHD prevalence, Female:</a:t>
            </a:r>
            <a:r>
              <a:rPr lang="en-US" sz="1200">
                <a:ea typeface="+mn-lt"/>
                <a:cs typeface="+mn-lt"/>
              </a:rPr>
              <a:t> Number of cases of IHD per 100,000 population, in females, age-standardized  </a:t>
            </a:r>
            <a:endParaRPr kumimoji="0" lang="en-US" sz="1200" b="0" i="0" u="none" strike="noStrike" kern="1200" cap="none" spc="0" normalizeH="0" baseline="0" noProof="0">
              <a:ln>
                <a:noFill/>
              </a:ln>
              <a:solidFill>
                <a:prstClr val="black">
                  <a:lumMod val="95000"/>
                  <a:lumOff val="5000"/>
                </a:prstClr>
              </a:solidFill>
              <a:effectLst/>
              <a:uLnTx/>
              <a:uFillTx/>
              <a:latin typeface="Calibri"/>
              <a:ea typeface="+mn-ea"/>
            </a:endParaRPr>
          </a:p>
          <a:p>
            <a:pPr marL="285750" marR="0" lvl="0" indent="-285750" algn="just" defTabSz="914400">
              <a:lnSpc>
                <a:spcPct val="100000"/>
              </a:lnSpc>
              <a:spcBef>
                <a:spcPct val="20000"/>
              </a:spcBef>
              <a:spcAft>
                <a:spcPts val="0"/>
              </a:spcAft>
              <a:buClr>
                <a:srgbClr val="D00040"/>
              </a:buClr>
              <a:buSzTx/>
              <a:buFont typeface="Arial" panose="020B0604020202020204" pitchFamily="34" charset="0"/>
              <a:buChar char="•"/>
              <a:tabLst/>
              <a:defRPr/>
            </a:pPr>
            <a:endParaRPr lang="en-US" sz="1200" b="0" i="0" u="none" strike="noStrike" kern="1200" cap="none" spc="0" normalizeH="0" baseline="0" noProof="0">
              <a:ln>
                <a:noFill/>
              </a:ln>
              <a:solidFill>
                <a:srgbClr val="000000"/>
              </a:solidFill>
              <a:effectLst/>
              <a:uLnTx/>
              <a:uFillTx/>
              <a:latin typeface="Calibri"/>
              <a:cs typeface="Calibri"/>
            </a:endParaRPr>
          </a:p>
          <a:p>
            <a:pPr marL="285750" indent="-285750" algn="just">
              <a:spcBef>
                <a:spcPct val="20000"/>
              </a:spcBef>
              <a:buClr>
                <a:srgbClr val="D00040"/>
              </a:buClr>
              <a:buFont typeface="Arial" panose="020B0604020202020204" pitchFamily="34" charset="0"/>
              <a:buChar char="•"/>
              <a:defRPr/>
            </a:pPr>
            <a:r>
              <a:rPr lang="en-US" sz="1200" b="1">
                <a:ea typeface="+mn-lt"/>
                <a:cs typeface="+mn-lt"/>
              </a:rPr>
              <a:t>IHD prevalence, Male</a:t>
            </a:r>
            <a:r>
              <a:rPr lang="en-US" sz="1200">
                <a:ea typeface="+mn-lt"/>
                <a:cs typeface="+mn-lt"/>
              </a:rPr>
              <a:t>: Number of cases of IHD per 100,000 population, in males, age-standardized  </a:t>
            </a:r>
            <a:endParaRPr lang="en-US"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endParaRPr lang="en-US"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r>
              <a:rPr lang="en-US" sz="1200" b="1">
                <a:ea typeface="+mn-lt"/>
                <a:cs typeface="+mn-lt"/>
              </a:rPr>
              <a:t>IHD prevalence:</a:t>
            </a:r>
            <a:r>
              <a:rPr lang="en-US" sz="1200">
                <a:ea typeface="+mn-lt"/>
                <a:cs typeface="+mn-lt"/>
              </a:rPr>
              <a:t> Number of cases of IHD per 100,000 population, age-standardized  </a:t>
            </a:r>
          </a:p>
          <a:p>
            <a:pPr marL="285750" indent="-285750" algn="just">
              <a:spcBef>
                <a:spcPct val="20000"/>
              </a:spcBef>
              <a:buClr>
                <a:srgbClr val="D00040"/>
              </a:buClr>
              <a:buFont typeface="Arial" panose="020B0604020202020204" pitchFamily="34" charset="0"/>
              <a:buChar char="•"/>
              <a:defRPr/>
            </a:pPr>
            <a:endParaRPr lang="en-US"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r>
              <a:rPr lang="en-US" sz="1200" b="1">
                <a:ea typeface="+mn-lt"/>
                <a:cs typeface="+mn-lt"/>
              </a:rPr>
              <a:t>Calcific aortic valve disease prevalence, Female:</a:t>
            </a:r>
            <a:r>
              <a:rPr lang="en-US" sz="1200">
                <a:ea typeface="+mn-lt"/>
                <a:cs typeface="+mn-lt"/>
              </a:rPr>
              <a:t> Number of cases of calcific aortic valve disease per 100,000 population, in females, age-standardized  </a:t>
            </a:r>
            <a:endParaRPr lang="en-US"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endParaRPr lang="en-US"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r>
              <a:rPr lang="en-US" sz="1200" b="1">
                <a:ea typeface="+mn-lt"/>
                <a:cs typeface="+mn-lt"/>
              </a:rPr>
              <a:t>Calcific aortic valve disease prevalence, Male:</a:t>
            </a:r>
            <a:r>
              <a:rPr lang="en-US" sz="1200">
                <a:ea typeface="+mn-lt"/>
                <a:cs typeface="+mn-lt"/>
              </a:rPr>
              <a:t> Number of cases of calcific aortic valve disease per 100,000 population, in males, age-standardized  </a:t>
            </a:r>
            <a:endParaRPr lang="en-US"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endParaRPr lang="en-US"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r>
              <a:rPr lang="en-US" sz="1200" b="1">
                <a:ea typeface="+mn-lt"/>
                <a:cs typeface="+mn-lt"/>
              </a:rPr>
              <a:t>Calcific aortic valve disease prevalence:</a:t>
            </a:r>
            <a:r>
              <a:rPr lang="en-US" sz="1200">
                <a:ea typeface="+mn-lt"/>
                <a:cs typeface="+mn-lt"/>
              </a:rPr>
              <a:t> Number of cases of calcific aortic valve disease per 100,000 population, age-standardized  </a:t>
            </a:r>
            <a:endParaRPr lang="en-US"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endParaRPr lang="en-GB" sz="1200">
              <a:solidFill>
                <a:prstClr val="black">
                  <a:lumMod val="95000"/>
                  <a:lumOff val="5000"/>
                </a:prstClr>
              </a:solidFill>
              <a:latin typeface="Calibri"/>
              <a:cs typeface="Calibri"/>
            </a:endParaRPr>
          </a:p>
        </p:txBody>
      </p:sp>
    </p:spTree>
    <p:extLst>
      <p:ext uri="{BB962C8B-B14F-4D97-AF65-F5344CB8AC3E}">
        <p14:creationId xmlns:p14="http://schemas.microsoft.com/office/powerpoint/2010/main" val="2212060217"/>
      </p:ext>
    </p:extLst>
  </p:cSld>
  <p:clrMapOvr>
    <a:masterClrMapping/>
  </p:clrMapOvr>
  <p:transition>
    <p:fade/>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59532" y="293807"/>
            <a:ext cx="3527301" cy="720082"/>
          </a:xfrm>
        </p:spPr>
        <p:txBody>
          <a:bodyPr/>
          <a:lstStyle/>
          <a:p>
            <a:r>
              <a:rPr lang="en-GB"/>
              <a:t>Definitions</a:t>
            </a:r>
          </a:p>
        </p:txBody>
      </p:sp>
      <p:sp>
        <p:nvSpPr>
          <p:cNvPr id="7" name="Content Placeholder 6"/>
          <p:cNvSpPr>
            <a:spLocks noGrp="1"/>
          </p:cNvSpPr>
          <p:nvPr>
            <p:ph sz="quarter" idx="11"/>
          </p:nvPr>
        </p:nvSpPr>
        <p:spPr>
          <a:xfrm>
            <a:off x="359532" y="987574"/>
            <a:ext cx="8424936" cy="4032448"/>
          </a:xfrm>
        </p:spPr>
        <p:txBody>
          <a:bodyPr/>
          <a:lstStyle/>
          <a:p>
            <a:pPr algn="just"/>
            <a:endParaRPr lang="en-GB" b="0"/>
          </a:p>
          <a:p>
            <a:pPr marL="285750" indent="-285750" algn="just">
              <a:buFont typeface="Arial" panose="020B0604020202020204" pitchFamily="34" charset="0"/>
              <a:buChar char="•"/>
            </a:pPr>
            <a:endParaRPr lang="en-GB" b="0"/>
          </a:p>
          <a:p>
            <a:endParaRPr lang="en-GB" b="0"/>
          </a:p>
          <a:p>
            <a:endParaRPr lang="en-US" sz="1400" b="0"/>
          </a:p>
          <a:p>
            <a:pPr marL="285750" indent="-285750">
              <a:buFont typeface="Arial" panose="020B0604020202020204" pitchFamily="34" charset="0"/>
              <a:buChar char="•"/>
            </a:pPr>
            <a:endParaRPr lang="en-GB" sz="1400" b="0"/>
          </a:p>
          <a:p>
            <a:pPr marL="285750" indent="-285750">
              <a:buFont typeface="Arial" panose="020B0604020202020204" pitchFamily="34" charset="0"/>
              <a:buChar char="•"/>
            </a:pPr>
            <a:endParaRPr lang="en-GB" sz="1400" b="0"/>
          </a:p>
          <a:p>
            <a:pPr algn="just"/>
            <a:endParaRPr lang="en-GB" sz="1400"/>
          </a:p>
        </p:txBody>
      </p:sp>
      <p:sp>
        <p:nvSpPr>
          <p:cNvPr id="2" name="TextBox 1">
            <a:extLst>
              <a:ext uri="{FF2B5EF4-FFF2-40B4-BE49-F238E27FC236}">
                <a16:creationId xmlns:a16="http://schemas.microsoft.com/office/drawing/2014/main" id="{830B620E-0947-8757-0394-01A3CDA1B38E}"/>
              </a:ext>
            </a:extLst>
          </p:cNvPr>
          <p:cNvSpPr txBox="1"/>
          <p:nvPr/>
        </p:nvSpPr>
        <p:spPr>
          <a:xfrm>
            <a:off x="557213" y="612374"/>
            <a:ext cx="7315200" cy="4044184"/>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kumimoji="0" lang="en-GB" sz="1200" b="0" i="0" u="none" strike="noStrike" kern="1200" cap="none" spc="0" normalizeH="0" baseline="0" noProof="0">
              <a:ln>
                <a:noFill/>
              </a:ln>
              <a:solidFill>
                <a:prstClr val="black">
                  <a:lumMod val="95000"/>
                  <a:lumOff val="5000"/>
                </a:prstClr>
              </a:solidFill>
              <a:effectLst/>
              <a:uLnTx/>
              <a:uFillTx/>
              <a:latin typeface="Calibri"/>
              <a:ea typeface="+mn-ea"/>
            </a:endParaRPr>
          </a:p>
          <a:p>
            <a:pPr marL="285750" indent="-285750" algn="just">
              <a:spcBef>
                <a:spcPct val="20000"/>
              </a:spcBef>
              <a:buClr>
                <a:srgbClr val="D00040"/>
              </a:buClr>
              <a:buFont typeface="Arial" panose="020B0604020202020204" pitchFamily="34" charset="0"/>
              <a:buChar char="•"/>
              <a:defRPr/>
            </a:pPr>
            <a:r>
              <a:rPr lang="en-US" sz="1200" b="1">
                <a:ea typeface="+mn-lt"/>
                <a:cs typeface="+mn-lt"/>
              </a:rPr>
              <a:t>Degenerative mitral valve disease prevalence, Female: </a:t>
            </a:r>
            <a:r>
              <a:rPr lang="en-US" sz="1200">
                <a:ea typeface="+mn-lt"/>
                <a:cs typeface="+mn-lt"/>
              </a:rPr>
              <a:t>Number of cases of degenerative mitral valve disease per 100,000 population, in females, age-standardized  </a:t>
            </a:r>
            <a:endParaRPr kumimoji="0" lang="en-US" sz="1200" b="0" i="0" u="none" strike="noStrike" kern="1200" cap="none" spc="0" normalizeH="0" baseline="0" noProof="0">
              <a:ln>
                <a:noFill/>
              </a:ln>
              <a:solidFill>
                <a:prstClr val="black">
                  <a:lumMod val="95000"/>
                  <a:lumOff val="5000"/>
                </a:prstClr>
              </a:solidFill>
              <a:effectLst/>
              <a:uLnTx/>
              <a:uFillTx/>
              <a:latin typeface="Calibri"/>
              <a:ea typeface="+mn-ea"/>
            </a:endParaRPr>
          </a:p>
          <a:p>
            <a:pPr marL="285750" indent="-285750" algn="just">
              <a:spcBef>
                <a:spcPct val="20000"/>
              </a:spcBef>
              <a:buClr>
                <a:srgbClr val="D00040"/>
              </a:buClr>
              <a:buFont typeface="Arial" panose="020B0604020202020204" pitchFamily="34" charset="0"/>
              <a:buChar char="•"/>
              <a:defRPr/>
            </a:pPr>
            <a:endParaRPr lang="en-US" sz="1200" b="0" i="0" u="none" strike="noStrike" kern="1200" cap="none" spc="0" normalizeH="0" baseline="0" noProof="0">
              <a:ln>
                <a:noFill/>
              </a:ln>
              <a:solidFill>
                <a:srgbClr val="000000"/>
              </a:solidFill>
              <a:effectLst/>
              <a:uLnTx/>
              <a:uFillTx/>
              <a:latin typeface="Calibri"/>
              <a:cs typeface="Calibri"/>
            </a:endParaRPr>
          </a:p>
          <a:p>
            <a:pPr marL="285750" indent="-285750" algn="just">
              <a:spcBef>
                <a:spcPct val="20000"/>
              </a:spcBef>
              <a:buClr>
                <a:srgbClr val="D00040"/>
              </a:buClr>
              <a:buFont typeface="Arial" panose="020B0604020202020204" pitchFamily="34" charset="0"/>
              <a:buChar char="•"/>
              <a:defRPr/>
            </a:pPr>
            <a:r>
              <a:rPr lang="en-US" sz="1200" b="1">
                <a:ea typeface="+mn-lt"/>
                <a:cs typeface="+mn-lt"/>
              </a:rPr>
              <a:t>Degenerative mitral valve disease prevalence, Male: </a:t>
            </a:r>
            <a:r>
              <a:rPr lang="en-US" sz="1200">
                <a:ea typeface="+mn-lt"/>
                <a:cs typeface="+mn-lt"/>
              </a:rPr>
              <a:t>Number of cases of degenerative mitral valve disease per 100,000 population, in males, age-standardized  </a:t>
            </a:r>
            <a:endParaRPr lang="en-US"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endParaRPr lang="en-US"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r>
              <a:rPr lang="en-US" sz="1200" b="1">
                <a:ea typeface="+mn-lt"/>
                <a:cs typeface="+mn-lt"/>
              </a:rPr>
              <a:t>Degenerative mitral valve disease prevalence: </a:t>
            </a:r>
            <a:r>
              <a:rPr lang="en-US" sz="1200">
                <a:ea typeface="+mn-lt"/>
                <a:cs typeface="+mn-lt"/>
              </a:rPr>
              <a:t>Number of cases of degenerative mitral valve disease per 100,000 population, age-standardized  </a:t>
            </a:r>
            <a:endParaRPr lang="en-US"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endParaRPr lang="en-US"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r>
              <a:rPr lang="en-US" sz="1200" b="1">
                <a:ea typeface="+mn-lt"/>
                <a:cs typeface="+mn-lt"/>
              </a:rPr>
              <a:t>Prevalence of peripheral arterial disease, Female: </a:t>
            </a:r>
            <a:r>
              <a:rPr lang="en-US" sz="1200">
                <a:ea typeface="+mn-lt"/>
                <a:cs typeface="+mn-lt"/>
              </a:rPr>
              <a:t>Number of cases of peripheral arterial disease per 100,000 population, in females, age-standardized  </a:t>
            </a:r>
            <a:endParaRPr lang="en-US"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endParaRPr lang="en-US"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r>
              <a:rPr lang="en-US" sz="1200" b="1">
                <a:ea typeface="+mn-lt"/>
                <a:cs typeface="+mn-lt"/>
              </a:rPr>
              <a:t>Prevalence of peripheral arterial disease, Male:</a:t>
            </a:r>
            <a:r>
              <a:rPr lang="en-US" sz="1200">
                <a:ea typeface="+mn-lt"/>
                <a:cs typeface="+mn-lt"/>
              </a:rPr>
              <a:t> Number of cases of peripheral arterial disease per 100,000 population, in males, age-standardized  </a:t>
            </a:r>
            <a:endParaRPr lang="en-US"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endParaRPr lang="en-US"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r>
              <a:rPr lang="en-US" sz="1200" b="1">
                <a:ea typeface="+mn-lt"/>
                <a:cs typeface="+mn-lt"/>
              </a:rPr>
              <a:t>Prevalence of peripheral arterial disease: </a:t>
            </a:r>
            <a:r>
              <a:rPr lang="en-US" sz="1200">
                <a:ea typeface="+mn-lt"/>
                <a:cs typeface="+mn-lt"/>
              </a:rPr>
              <a:t>Number of cases of peripheral arterial disease per 100,000 population, age-standardized  </a:t>
            </a:r>
            <a:endParaRPr lang="en-US"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endParaRPr lang="en-GB" sz="1200">
              <a:solidFill>
                <a:prstClr val="black">
                  <a:lumMod val="95000"/>
                  <a:lumOff val="5000"/>
                </a:prstClr>
              </a:solidFill>
              <a:latin typeface="Calibri"/>
              <a:cs typeface="Calibri"/>
            </a:endParaRPr>
          </a:p>
        </p:txBody>
      </p:sp>
    </p:spTree>
    <p:extLst>
      <p:ext uri="{BB962C8B-B14F-4D97-AF65-F5344CB8AC3E}">
        <p14:creationId xmlns:p14="http://schemas.microsoft.com/office/powerpoint/2010/main" val="421381915"/>
      </p:ext>
    </p:extLst>
  </p:cSld>
  <p:clrMapOvr>
    <a:masterClrMapping/>
  </p:clrMapOvr>
  <p:transition>
    <p:fade/>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59532" y="267492"/>
            <a:ext cx="3527301" cy="720082"/>
          </a:xfrm>
        </p:spPr>
        <p:txBody>
          <a:bodyPr/>
          <a:lstStyle/>
          <a:p>
            <a:r>
              <a:rPr lang="en-GB"/>
              <a:t>Definitions</a:t>
            </a:r>
          </a:p>
        </p:txBody>
      </p:sp>
      <p:sp>
        <p:nvSpPr>
          <p:cNvPr id="7" name="Content Placeholder 6"/>
          <p:cNvSpPr>
            <a:spLocks noGrp="1"/>
          </p:cNvSpPr>
          <p:nvPr>
            <p:ph sz="quarter" idx="11"/>
          </p:nvPr>
        </p:nvSpPr>
        <p:spPr>
          <a:xfrm>
            <a:off x="359532" y="987574"/>
            <a:ext cx="8424936" cy="4032448"/>
          </a:xfrm>
        </p:spPr>
        <p:txBody>
          <a:bodyPr/>
          <a:lstStyle/>
          <a:p>
            <a:pPr algn="just"/>
            <a:endParaRPr lang="en-GB" b="0"/>
          </a:p>
          <a:p>
            <a:pPr marL="285750" indent="-285750" algn="just">
              <a:buFont typeface="Arial" panose="020B0604020202020204" pitchFamily="34" charset="0"/>
              <a:buChar char="•"/>
            </a:pPr>
            <a:endParaRPr lang="en-GB" b="0"/>
          </a:p>
          <a:p>
            <a:endParaRPr lang="en-GB" b="0"/>
          </a:p>
          <a:p>
            <a:endParaRPr lang="en-US" sz="1400" b="0"/>
          </a:p>
          <a:p>
            <a:pPr marL="285750" indent="-285750">
              <a:buFont typeface="Arial" panose="020B0604020202020204" pitchFamily="34" charset="0"/>
              <a:buChar char="•"/>
            </a:pPr>
            <a:endParaRPr lang="en-GB" sz="1400" b="0"/>
          </a:p>
          <a:p>
            <a:pPr marL="285750" indent="-285750">
              <a:buFont typeface="Arial" panose="020B0604020202020204" pitchFamily="34" charset="0"/>
              <a:buChar char="•"/>
            </a:pPr>
            <a:endParaRPr lang="en-GB" sz="1400" b="0"/>
          </a:p>
          <a:p>
            <a:pPr algn="just"/>
            <a:endParaRPr lang="en-GB" sz="1400"/>
          </a:p>
        </p:txBody>
      </p:sp>
      <p:sp>
        <p:nvSpPr>
          <p:cNvPr id="2" name="TextBox 1">
            <a:extLst>
              <a:ext uri="{FF2B5EF4-FFF2-40B4-BE49-F238E27FC236}">
                <a16:creationId xmlns:a16="http://schemas.microsoft.com/office/drawing/2014/main" id="{830B620E-0947-8757-0394-01A3CDA1B38E}"/>
              </a:ext>
            </a:extLst>
          </p:cNvPr>
          <p:cNvSpPr txBox="1"/>
          <p:nvPr/>
        </p:nvSpPr>
        <p:spPr>
          <a:xfrm>
            <a:off x="359532" y="769536"/>
            <a:ext cx="7477162" cy="3268587"/>
          </a:xfrm>
          <a:prstGeom prst="rect">
            <a:avLst/>
          </a:prstGeom>
          <a:noFill/>
        </p:spPr>
        <p:txBody>
          <a:bodyPr wrap="square" lIns="91440" tIns="45720" rIns="91440" bIns="45720" rtlCol="0" anchor="t">
            <a:spAutoFit/>
          </a:bodyPr>
          <a:lstStyle/>
          <a:p>
            <a:pPr marL="285750" indent="-285750" algn="just">
              <a:spcBef>
                <a:spcPct val="20000"/>
              </a:spcBef>
              <a:buClr>
                <a:srgbClr val="D00040"/>
              </a:buClr>
              <a:buFont typeface="Arial" panose="020B0604020202020204" pitchFamily="34" charset="0"/>
              <a:buChar char="•"/>
              <a:defRPr/>
            </a:pPr>
            <a:r>
              <a:rPr lang="en-GB" sz="1200" b="1">
                <a:ea typeface="+mn-lt"/>
                <a:cs typeface="+mn-lt"/>
              </a:rPr>
              <a:t>Rheumatic heart disease prevalence, Female:</a:t>
            </a:r>
            <a:r>
              <a:rPr lang="en-GB" sz="1200">
                <a:ea typeface="+mn-lt"/>
                <a:cs typeface="+mn-lt"/>
              </a:rPr>
              <a:t> Number of cases of rheumatic heart disease per 100,000 population, in females, age-standardized  </a:t>
            </a:r>
            <a:endParaRPr kumimoji="0" lang="en-GB" sz="1200" b="0" i="0" u="none" strike="noStrike" kern="1200" cap="none" spc="0" normalizeH="0" baseline="0" noProof="0">
              <a:ln>
                <a:noFill/>
              </a:ln>
              <a:solidFill>
                <a:prstClr val="black">
                  <a:lumMod val="95000"/>
                  <a:lumOff val="5000"/>
                </a:prstClr>
              </a:solidFill>
              <a:effectLst/>
              <a:uLnTx/>
              <a:uFillTx/>
              <a:latin typeface="Calibri"/>
              <a:ea typeface="+mn-ea"/>
            </a:endParaRPr>
          </a:p>
          <a:p>
            <a:pPr marL="285750" indent="-285750" algn="just">
              <a:spcBef>
                <a:spcPct val="20000"/>
              </a:spcBef>
              <a:buClr>
                <a:srgbClr val="D00040"/>
              </a:buClr>
              <a:buFont typeface="Arial" panose="020B0604020202020204" pitchFamily="34" charset="0"/>
              <a:buChar char="•"/>
              <a:defRPr/>
            </a:pPr>
            <a:endParaRPr lang="en-GB" sz="1200" b="0" i="0" u="none" strike="noStrike" kern="1200" cap="none" spc="0" normalizeH="0" baseline="0" noProof="0">
              <a:ln>
                <a:noFill/>
              </a:ln>
              <a:solidFill>
                <a:srgbClr val="000000"/>
              </a:solidFill>
              <a:effectLst/>
              <a:uLnTx/>
              <a:uFillTx/>
              <a:latin typeface="Calibri"/>
              <a:cs typeface="Calibri"/>
            </a:endParaRPr>
          </a:p>
          <a:p>
            <a:pPr marL="285750" indent="-285750" algn="just">
              <a:spcBef>
                <a:spcPct val="20000"/>
              </a:spcBef>
              <a:buClr>
                <a:srgbClr val="D00040"/>
              </a:buClr>
              <a:buFont typeface="Arial" panose="020B0604020202020204" pitchFamily="34" charset="0"/>
              <a:buChar char="•"/>
              <a:defRPr/>
            </a:pPr>
            <a:r>
              <a:rPr lang="en-GB" sz="1200" b="1">
                <a:ea typeface="+mn-lt"/>
                <a:cs typeface="+mn-lt"/>
              </a:rPr>
              <a:t>Rheumatic heart disease prevalence, Male:</a:t>
            </a:r>
            <a:r>
              <a:rPr lang="en-GB" sz="1200">
                <a:ea typeface="+mn-lt"/>
                <a:cs typeface="+mn-lt"/>
              </a:rPr>
              <a:t> Number of cases of rheumatic heart disease per 100,000 population, in males, age-standardized  </a:t>
            </a:r>
            <a:endParaRPr lang="en-GB" sz="1200" b="0" i="0" u="none" strike="noStrike" kern="1200" cap="none" spc="0" normalizeH="0" baseline="0" noProof="0">
              <a:ln>
                <a:noFill/>
              </a:ln>
              <a:solidFill>
                <a:srgbClr val="000000"/>
              </a:solidFill>
              <a:effectLst/>
              <a:uLnTx/>
              <a:uFillTx/>
              <a:latin typeface="Calibri"/>
              <a:cs typeface="Calibri"/>
            </a:endParaRPr>
          </a:p>
          <a:p>
            <a:pPr marL="285750" indent="-285750" algn="just">
              <a:spcBef>
                <a:spcPct val="20000"/>
              </a:spcBef>
              <a:buClr>
                <a:srgbClr val="D00040"/>
              </a:buClr>
              <a:buFont typeface="Arial" panose="020B0604020202020204" pitchFamily="34" charset="0"/>
              <a:buChar char="•"/>
              <a:defRPr/>
            </a:pPr>
            <a:endParaRPr lang="en-GB"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r>
              <a:rPr lang="en-GB" sz="1200" b="1">
                <a:ea typeface="+mn-lt"/>
                <a:cs typeface="+mn-lt"/>
              </a:rPr>
              <a:t>Rheumatic heart disease prevalence:</a:t>
            </a:r>
            <a:r>
              <a:rPr lang="en-GB" sz="1200">
                <a:ea typeface="+mn-lt"/>
                <a:cs typeface="+mn-lt"/>
              </a:rPr>
              <a:t> Number of cases of rheumatic heart disease per 100,000 population, age-standardized  </a:t>
            </a:r>
            <a:endParaRPr lang="en-GB"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endParaRPr lang="en-US" sz="1200">
              <a:solidFill>
                <a:prstClr val="black">
                  <a:lumMod val="95000"/>
                  <a:lumOff val="5000"/>
                </a:prstClr>
              </a:solidFill>
              <a:latin typeface="Calibri"/>
              <a:cs typeface="Calibri"/>
            </a:endParaRPr>
          </a:p>
          <a:p>
            <a:pPr marL="285750" indent="-285750" algn="just">
              <a:spcBef>
                <a:spcPct val="20000"/>
              </a:spcBef>
              <a:buClr>
                <a:srgbClr val="D00040"/>
              </a:buClr>
              <a:buFont typeface="Arial" panose="020B0604020202020204" pitchFamily="34" charset="0"/>
              <a:buChar char="•"/>
              <a:defRPr/>
            </a:pPr>
            <a:r>
              <a:rPr lang="en-US" sz="1200" b="1">
                <a:ea typeface="+mn-lt"/>
                <a:cs typeface="+mn-lt"/>
              </a:rPr>
              <a:t>Stroke prevalence, Female: </a:t>
            </a:r>
            <a:r>
              <a:rPr lang="en-US" sz="1200">
                <a:ea typeface="+mn-lt"/>
                <a:cs typeface="+mn-lt"/>
              </a:rPr>
              <a:t>Number of cases of stroke per 100,000 population, in females, age-standardized  </a:t>
            </a:r>
            <a:endParaRPr lang="en-US" sz="1200">
              <a:latin typeface="Calibri"/>
              <a:cs typeface="Calibri"/>
            </a:endParaRPr>
          </a:p>
          <a:p>
            <a:pPr marL="285750" indent="-285750" algn="just">
              <a:spcBef>
                <a:spcPct val="20000"/>
              </a:spcBef>
              <a:buClr>
                <a:srgbClr val="D00040"/>
              </a:buClr>
              <a:buFont typeface="Arial" panose="020B0604020202020204" pitchFamily="34" charset="0"/>
              <a:buChar char="•"/>
              <a:defRPr/>
            </a:pPr>
            <a:endParaRPr lang="en-US"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r>
              <a:rPr lang="en-US" sz="1200" b="1">
                <a:ea typeface="+mn-lt"/>
                <a:cs typeface="+mn-lt"/>
              </a:rPr>
              <a:t>Stroke prevalence, Male: </a:t>
            </a:r>
            <a:r>
              <a:rPr lang="en-US" sz="1200">
                <a:ea typeface="+mn-lt"/>
                <a:cs typeface="+mn-lt"/>
              </a:rPr>
              <a:t>Number of cases of stroke per 100,000 population, in males, age-standardized  </a:t>
            </a:r>
            <a:endParaRPr lang="en-US"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endParaRPr lang="en-US"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r>
              <a:rPr lang="en-US" sz="1200" b="1">
                <a:ea typeface="+mn-lt"/>
                <a:cs typeface="+mn-lt"/>
              </a:rPr>
              <a:t>Stroke prevalence:</a:t>
            </a:r>
            <a:r>
              <a:rPr lang="en-US" sz="1200">
                <a:ea typeface="+mn-lt"/>
                <a:cs typeface="+mn-lt"/>
              </a:rPr>
              <a:t> Number of cases of stroke per 100,000 population, age-standardized  </a:t>
            </a:r>
            <a:endParaRPr lang="en-US" sz="1200">
              <a:solidFill>
                <a:srgbClr val="000000"/>
              </a:solidFill>
              <a:latin typeface="Calibri"/>
              <a:cs typeface="Calibri"/>
            </a:endParaRPr>
          </a:p>
          <a:p>
            <a:pPr marL="285750" indent="-285750" algn="just">
              <a:spcBef>
                <a:spcPct val="20000"/>
              </a:spcBef>
              <a:buClr>
                <a:srgbClr val="D00040"/>
              </a:buClr>
              <a:buFont typeface="Arial" panose="020B0604020202020204" pitchFamily="34" charset="0"/>
              <a:buChar char="•"/>
              <a:defRPr/>
            </a:pPr>
            <a:endParaRPr lang="en-GB" sz="1200">
              <a:solidFill>
                <a:prstClr val="black">
                  <a:lumMod val="95000"/>
                  <a:lumOff val="5000"/>
                </a:prstClr>
              </a:solidFill>
              <a:latin typeface="Calibri"/>
              <a:cs typeface="Calibri"/>
            </a:endParaRPr>
          </a:p>
        </p:txBody>
      </p:sp>
    </p:spTree>
    <p:extLst>
      <p:ext uri="{BB962C8B-B14F-4D97-AF65-F5344CB8AC3E}">
        <p14:creationId xmlns:p14="http://schemas.microsoft.com/office/powerpoint/2010/main" val="2403891058"/>
      </p:ext>
    </p:extLst>
  </p:cSld>
  <p:clrMapOvr>
    <a:masterClrMapping/>
  </p:clrMapOvr>
  <p:transition>
    <p:fade/>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59532" y="283814"/>
            <a:ext cx="3527301" cy="720082"/>
          </a:xfrm>
        </p:spPr>
        <p:txBody>
          <a:bodyPr/>
          <a:lstStyle/>
          <a:p>
            <a:r>
              <a:rPr lang="en-GB"/>
              <a:t>Definitions</a:t>
            </a:r>
            <a:endParaRPr lang="en-GB">
              <a:highlight>
                <a:srgbClr val="FFFF00"/>
              </a:highlight>
            </a:endParaRPr>
          </a:p>
        </p:txBody>
      </p:sp>
      <p:sp>
        <p:nvSpPr>
          <p:cNvPr id="7" name="Content Placeholder 6"/>
          <p:cNvSpPr>
            <a:spLocks noGrp="1"/>
          </p:cNvSpPr>
          <p:nvPr>
            <p:ph sz="quarter" idx="11"/>
          </p:nvPr>
        </p:nvSpPr>
        <p:spPr>
          <a:xfrm>
            <a:off x="359532" y="987574"/>
            <a:ext cx="8424936" cy="4032448"/>
          </a:xfrm>
        </p:spPr>
        <p:txBody>
          <a:bodyPr/>
          <a:lstStyle/>
          <a:p>
            <a:pPr algn="just"/>
            <a:endParaRPr lang="en-GB" b="0"/>
          </a:p>
          <a:p>
            <a:pPr marL="285750" indent="-285750" algn="just">
              <a:buFont typeface="Arial" panose="020B0604020202020204" pitchFamily="34" charset="0"/>
              <a:buChar char="•"/>
            </a:pPr>
            <a:endParaRPr lang="en-GB" b="0"/>
          </a:p>
          <a:p>
            <a:endParaRPr lang="en-GB" b="0"/>
          </a:p>
          <a:p>
            <a:endParaRPr lang="en-US" sz="1400" b="0"/>
          </a:p>
          <a:p>
            <a:pPr marL="285750" indent="-285750">
              <a:buFont typeface="Arial" panose="020B0604020202020204" pitchFamily="34" charset="0"/>
              <a:buChar char="•"/>
            </a:pPr>
            <a:endParaRPr lang="en-GB" sz="1400" b="0"/>
          </a:p>
          <a:p>
            <a:pPr marL="285750" indent="-285750">
              <a:buFont typeface="Arial" panose="020B0604020202020204" pitchFamily="34" charset="0"/>
              <a:buChar char="•"/>
            </a:pPr>
            <a:endParaRPr lang="en-GB" sz="1400" b="0"/>
          </a:p>
          <a:p>
            <a:pPr algn="just"/>
            <a:endParaRPr lang="en-GB" sz="1400"/>
          </a:p>
        </p:txBody>
      </p:sp>
      <p:sp>
        <p:nvSpPr>
          <p:cNvPr id="2" name="TextBox 1">
            <a:extLst>
              <a:ext uri="{FF2B5EF4-FFF2-40B4-BE49-F238E27FC236}">
                <a16:creationId xmlns:a16="http://schemas.microsoft.com/office/drawing/2014/main" id="{830B620E-0947-8757-0394-01A3CDA1B38E}"/>
              </a:ext>
            </a:extLst>
          </p:cNvPr>
          <p:cNvSpPr txBox="1"/>
          <p:nvPr/>
        </p:nvSpPr>
        <p:spPr>
          <a:xfrm>
            <a:off x="485775" y="623524"/>
            <a:ext cx="7315200" cy="3896451"/>
          </a:xfrm>
          <a:prstGeom prst="rect">
            <a:avLst/>
          </a:prstGeom>
          <a:noFill/>
        </p:spPr>
        <p:txBody>
          <a:bodyPr wrap="square" lIns="91440" tIns="45720" rIns="91440" bIns="45720" rtlCol="0" anchor="t">
            <a:spAutoFit/>
          </a:bodyPr>
          <a:lstStyle/>
          <a:p>
            <a:pPr marL="285750" indent="-285750">
              <a:spcBef>
                <a:spcPct val="20000"/>
              </a:spcBef>
              <a:buClr>
                <a:srgbClr val="D00040"/>
              </a:buClr>
              <a:buFont typeface="Arial,Sans-Serif" panose="020B0604020202020204" pitchFamily="34" charset="0"/>
              <a:buChar char="•"/>
              <a:defRPr/>
            </a:pPr>
            <a:endParaRPr lang="en-US" sz="1200" b="1">
              <a:ea typeface="+mn-lt"/>
              <a:cs typeface="+mn-lt"/>
            </a:endParaRPr>
          </a:p>
          <a:p>
            <a:pPr marL="285750" indent="-285750">
              <a:spcBef>
                <a:spcPct val="20000"/>
              </a:spcBef>
              <a:buClr>
                <a:srgbClr val="D00040"/>
              </a:buClr>
              <a:buFont typeface="Arial,Sans-Serif" panose="020B0604020202020204" pitchFamily="34" charset="0"/>
              <a:buChar char="•"/>
              <a:defRPr/>
            </a:pPr>
            <a:endParaRPr lang="en-US" sz="1200" b="1">
              <a:ea typeface="+mn-lt"/>
              <a:cs typeface="+mn-lt"/>
            </a:endParaRPr>
          </a:p>
          <a:p>
            <a:pPr marL="285750" indent="-285750" algn="just">
              <a:spcBef>
                <a:spcPct val="20000"/>
              </a:spcBef>
              <a:buClr>
                <a:srgbClr val="D00040"/>
              </a:buClr>
              <a:buFont typeface="Arial,Sans-Serif" panose="020B0604020202020204" pitchFamily="34" charset="0"/>
              <a:buChar char="•"/>
              <a:defRPr/>
            </a:pPr>
            <a:r>
              <a:rPr lang="en-US" sz="1200" b="1">
                <a:ea typeface="+mn-lt"/>
                <a:cs typeface="+mn-lt"/>
              </a:rPr>
              <a:t>CVD crude mortality rate in females:</a:t>
            </a:r>
            <a:r>
              <a:rPr lang="en-US" sz="1200">
                <a:ea typeface="+mn-lt"/>
                <a:cs typeface="+mn-lt"/>
              </a:rPr>
              <a:t> Annual number of deaths from CVD per 100,000 people the female population</a:t>
            </a:r>
          </a:p>
          <a:p>
            <a:pPr marL="285750" indent="-285750">
              <a:spcBef>
                <a:spcPct val="20000"/>
              </a:spcBef>
              <a:buClr>
                <a:srgbClr val="D00040"/>
              </a:buClr>
              <a:buFont typeface="Arial,Sans-Serif" panose="020B0604020202020204" pitchFamily="34" charset="0"/>
              <a:buChar char="•"/>
              <a:defRPr/>
            </a:pPr>
            <a:endParaRPr lang="en-US" sz="1200" b="1">
              <a:ea typeface="+mn-lt"/>
              <a:cs typeface="+mn-lt"/>
            </a:endParaRPr>
          </a:p>
          <a:p>
            <a:pPr marL="285750" indent="-285750">
              <a:spcBef>
                <a:spcPct val="20000"/>
              </a:spcBef>
              <a:buClr>
                <a:srgbClr val="D00040"/>
              </a:buClr>
              <a:buFont typeface="Arial,Sans-Serif" panose="020B0604020202020204" pitchFamily="34" charset="0"/>
              <a:buChar char="•"/>
              <a:defRPr/>
            </a:pPr>
            <a:r>
              <a:rPr lang="en-US" sz="1200" b="1">
                <a:ea typeface="+mn-lt"/>
                <a:cs typeface="+mn-lt"/>
              </a:rPr>
              <a:t>CVD crude mortality rate in males:</a:t>
            </a:r>
            <a:r>
              <a:rPr lang="en-US" sz="1200">
                <a:ea typeface="+mn-lt"/>
                <a:cs typeface="+mn-lt"/>
              </a:rPr>
              <a:t> Annual number of deaths from CVD per 100,000 people the male population</a:t>
            </a:r>
          </a:p>
          <a:p>
            <a:pPr marL="285750" indent="-285750">
              <a:spcBef>
                <a:spcPct val="20000"/>
              </a:spcBef>
              <a:buClr>
                <a:srgbClr val="D00040"/>
              </a:buClr>
              <a:buFont typeface="Arial,Sans-Serif" panose="020B0604020202020204" pitchFamily="34" charset="0"/>
              <a:buChar char="•"/>
              <a:defRPr/>
            </a:pPr>
            <a:endParaRPr lang="en-US" sz="1200" b="1">
              <a:ea typeface="+mn-lt"/>
              <a:cs typeface="+mn-lt"/>
            </a:endParaRPr>
          </a:p>
          <a:p>
            <a:pPr marL="285750" indent="-285750">
              <a:spcBef>
                <a:spcPct val="20000"/>
              </a:spcBef>
              <a:buClr>
                <a:srgbClr val="D00040"/>
              </a:buClr>
              <a:buFont typeface="Arial,Sans-Serif" panose="020B0604020202020204" pitchFamily="34" charset="0"/>
              <a:buChar char="•"/>
              <a:defRPr/>
            </a:pPr>
            <a:r>
              <a:rPr lang="en-US" sz="1200" b="1">
                <a:ea typeface="+mn-lt"/>
                <a:cs typeface="+mn-lt"/>
              </a:rPr>
              <a:t>CVD premature crude mortality rate in females:</a:t>
            </a:r>
            <a:r>
              <a:rPr lang="en-US" sz="1200">
                <a:ea typeface="+mn-lt"/>
                <a:cs typeface="+mn-lt"/>
              </a:rPr>
              <a:t> CVD crude mortality rate per 100,000 people among females under 70 years old</a:t>
            </a:r>
          </a:p>
          <a:p>
            <a:pPr marL="285750" indent="-285750">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spcBef>
                <a:spcPct val="20000"/>
              </a:spcBef>
              <a:buClr>
                <a:srgbClr val="D00040"/>
              </a:buClr>
              <a:buFont typeface="Arial,Sans-Serif" panose="020B0604020202020204" pitchFamily="34" charset="0"/>
              <a:buChar char="•"/>
              <a:defRPr/>
            </a:pPr>
            <a:r>
              <a:rPr lang="en-US" sz="1200" b="1">
                <a:ea typeface="+mn-lt"/>
                <a:cs typeface="+mn-lt"/>
              </a:rPr>
              <a:t>CVD premature crude mortality rate in males:</a:t>
            </a:r>
            <a:r>
              <a:rPr lang="en-US" sz="1200">
                <a:ea typeface="+mn-lt"/>
                <a:cs typeface="+mn-lt"/>
              </a:rPr>
              <a:t> CVD crude mortality rate per 100,000 people among males under 70 years old</a:t>
            </a:r>
          </a:p>
          <a:p>
            <a:pPr marL="285750" indent="-285750">
              <a:spcBef>
                <a:spcPct val="20000"/>
              </a:spcBef>
              <a:buClr>
                <a:srgbClr val="D00040"/>
              </a:buClr>
              <a:buFont typeface="Arial,Sans-Serif" panose="020B0604020202020204" pitchFamily="34" charset="0"/>
              <a:buChar char="•"/>
              <a:defRPr/>
            </a:pPr>
            <a:endParaRPr lang="en-US" sz="1200">
              <a:ea typeface="+mn-lt"/>
              <a:cs typeface="+mn-lt"/>
            </a:endParaRPr>
          </a:p>
          <a:p>
            <a:pPr>
              <a:spcBef>
                <a:spcPct val="20000"/>
              </a:spcBef>
              <a:buClr>
                <a:srgbClr val="D00040"/>
              </a:buClr>
              <a:defRPr/>
            </a:pPr>
            <a:endParaRPr lang="en-US" sz="1200" b="1">
              <a:ea typeface="+mn-lt"/>
              <a:cs typeface="+mn-lt"/>
            </a:endParaRPr>
          </a:p>
          <a:p>
            <a:pPr marR="0" lvl="0" defTabSz="914400">
              <a:lnSpc>
                <a:spcPct val="100000"/>
              </a:lnSpc>
              <a:spcBef>
                <a:spcPct val="20000"/>
              </a:spcBef>
              <a:spcAft>
                <a:spcPts val="0"/>
              </a:spcAft>
              <a:buClr>
                <a:srgbClr val="D00040"/>
              </a:buClr>
              <a:buSzTx/>
              <a:tabLst/>
              <a:defRPr/>
            </a:pPr>
            <a:endParaRPr lang="en-US" sz="1200" b="0" i="0" u="none" strike="noStrike" kern="1200" cap="none" spc="0" normalizeH="0" baseline="0" noProof="0">
              <a:ln>
                <a:noFill/>
              </a:ln>
              <a:effectLst/>
              <a:uLnTx/>
              <a:uFillTx/>
              <a:latin typeface="Calibri"/>
              <a:cs typeface="Calibri"/>
            </a:endParaRPr>
          </a:p>
          <a:p>
            <a:pPr marL="285750" marR="0" lvl="0" indent="-285750" algn="just"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lang="en-US" sz="1200" b="0" i="0" u="none" strike="noStrike" kern="1200" cap="none" spc="0" normalizeH="0" baseline="0" noProof="0">
              <a:ln>
                <a:noFill/>
              </a:ln>
              <a:solidFill>
                <a:srgbClr val="000000"/>
              </a:solidFill>
              <a:effectLst/>
              <a:uLnTx/>
              <a:uFillTx/>
              <a:latin typeface="Calibri"/>
              <a:cs typeface="Calibri"/>
            </a:endParaRPr>
          </a:p>
          <a:p>
            <a:pPr marL="285750" indent="-285750" algn="just">
              <a:spcBef>
                <a:spcPct val="20000"/>
              </a:spcBef>
              <a:buClr>
                <a:srgbClr val="D00040"/>
              </a:buClr>
              <a:buFont typeface="Arial" panose="020B0604020202020204" pitchFamily="34" charset="0"/>
              <a:buChar char="•"/>
              <a:defRPr/>
            </a:pPr>
            <a:endParaRPr lang="en-GB" sz="1200">
              <a:solidFill>
                <a:prstClr val="black">
                  <a:lumMod val="95000"/>
                  <a:lumOff val="5000"/>
                </a:prstClr>
              </a:solidFill>
              <a:latin typeface="Calibri"/>
              <a:cs typeface="Calibri"/>
            </a:endParaRPr>
          </a:p>
        </p:txBody>
      </p:sp>
    </p:spTree>
    <p:extLst>
      <p:ext uri="{BB962C8B-B14F-4D97-AF65-F5344CB8AC3E}">
        <p14:creationId xmlns:p14="http://schemas.microsoft.com/office/powerpoint/2010/main" val="3701205586"/>
      </p:ext>
    </p:extLst>
  </p:cSld>
  <p:clrMapOvr>
    <a:masterClrMapping/>
  </p:clrMapOvr>
  <p:transition>
    <p:fade/>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59532" y="267492"/>
            <a:ext cx="3527301" cy="720082"/>
          </a:xfrm>
        </p:spPr>
        <p:txBody>
          <a:bodyPr/>
          <a:lstStyle/>
          <a:p>
            <a:r>
              <a:rPr lang="en-GB"/>
              <a:t>Definitions</a:t>
            </a:r>
            <a:endParaRPr lang="en-GB">
              <a:highlight>
                <a:srgbClr val="FFFF00"/>
              </a:highlight>
            </a:endParaRPr>
          </a:p>
        </p:txBody>
      </p:sp>
      <p:sp>
        <p:nvSpPr>
          <p:cNvPr id="7" name="Content Placeholder 6"/>
          <p:cNvSpPr>
            <a:spLocks noGrp="1"/>
          </p:cNvSpPr>
          <p:nvPr>
            <p:ph sz="quarter" idx="11"/>
          </p:nvPr>
        </p:nvSpPr>
        <p:spPr>
          <a:xfrm>
            <a:off x="359532" y="987574"/>
            <a:ext cx="8424936" cy="4032448"/>
          </a:xfrm>
        </p:spPr>
        <p:txBody>
          <a:bodyPr/>
          <a:lstStyle/>
          <a:p>
            <a:pPr algn="just"/>
            <a:endParaRPr lang="en-GB" b="0"/>
          </a:p>
          <a:p>
            <a:pPr marL="285750" indent="-285750" algn="just">
              <a:buFont typeface="Arial" panose="020B0604020202020204" pitchFamily="34" charset="0"/>
              <a:buChar char="•"/>
            </a:pPr>
            <a:endParaRPr lang="en-GB" b="0"/>
          </a:p>
          <a:p>
            <a:endParaRPr lang="en-GB" b="0"/>
          </a:p>
          <a:p>
            <a:endParaRPr lang="en-US" sz="1400" b="0"/>
          </a:p>
          <a:p>
            <a:pPr marL="285750" indent="-285750">
              <a:buFont typeface="Arial" panose="020B0604020202020204" pitchFamily="34" charset="0"/>
              <a:buChar char="•"/>
            </a:pPr>
            <a:endParaRPr lang="en-GB" sz="1400" b="0"/>
          </a:p>
          <a:p>
            <a:pPr marL="285750" indent="-285750">
              <a:buFont typeface="Arial" panose="020B0604020202020204" pitchFamily="34" charset="0"/>
              <a:buChar char="•"/>
            </a:pPr>
            <a:endParaRPr lang="en-GB" sz="1400" b="0"/>
          </a:p>
          <a:p>
            <a:pPr algn="just"/>
            <a:endParaRPr lang="en-GB" sz="1400"/>
          </a:p>
        </p:txBody>
      </p:sp>
      <p:sp>
        <p:nvSpPr>
          <p:cNvPr id="2" name="TextBox 1">
            <a:extLst>
              <a:ext uri="{FF2B5EF4-FFF2-40B4-BE49-F238E27FC236}">
                <a16:creationId xmlns:a16="http://schemas.microsoft.com/office/drawing/2014/main" id="{830B620E-0947-8757-0394-01A3CDA1B38E}"/>
              </a:ext>
            </a:extLst>
          </p:cNvPr>
          <p:cNvSpPr txBox="1"/>
          <p:nvPr/>
        </p:nvSpPr>
        <p:spPr>
          <a:xfrm>
            <a:off x="359531" y="626662"/>
            <a:ext cx="7434299" cy="3010055"/>
          </a:xfrm>
          <a:prstGeom prst="rect">
            <a:avLst/>
          </a:prstGeom>
          <a:noFill/>
        </p:spPr>
        <p:txBody>
          <a:bodyPr wrap="square" lIns="91440" tIns="45720" rIns="91440" bIns="45720" rtlCol="0" anchor="t">
            <a:spAutoFit/>
          </a:bodyPr>
          <a:lstStyle/>
          <a:p>
            <a:pPr>
              <a:spcBef>
                <a:spcPct val="20000"/>
              </a:spcBef>
              <a:buClr>
                <a:srgbClr val="D00040"/>
              </a:buClr>
              <a:defRPr/>
            </a:pPr>
            <a:endParaRPr lang="en-US" sz="1200" b="1">
              <a:ea typeface="+mn-lt"/>
              <a:cs typeface="+mn-lt"/>
            </a:endParaRPr>
          </a:p>
          <a:p>
            <a:pPr marL="285750" indent="-285750" algn="just">
              <a:spcBef>
                <a:spcPct val="20000"/>
              </a:spcBef>
              <a:buClr>
                <a:srgbClr val="D00040"/>
              </a:buClr>
              <a:buFont typeface="Arial,Sans-Serif" panose="020B0604020202020204" pitchFamily="34" charset="0"/>
              <a:buChar char="•"/>
              <a:defRPr/>
            </a:pPr>
            <a:r>
              <a:rPr lang="en-US" sz="1200" b="1">
                <a:ea typeface="+mn-lt"/>
                <a:cs typeface="+mn-lt"/>
              </a:rPr>
              <a:t>Number of deaths (causes of death): </a:t>
            </a:r>
            <a:r>
              <a:rPr lang="en-US" sz="1200">
                <a:ea typeface="+mn-lt"/>
                <a:cs typeface="+mn-lt"/>
              </a:rPr>
              <a:t>Number of deaths per cause in the ESC member countries for the latest year available, expressed as a percentage  of deaths from all causes combined (stratified per sex).</a:t>
            </a: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r>
              <a:rPr lang="en-US" sz="1200" b="1">
                <a:ea typeface="+mn-lt"/>
                <a:cs typeface="+mn-lt"/>
              </a:rPr>
              <a:t>Number of premature deaths (premature deaths by cause): </a:t>
            </a:r>
            <a:r>
              <a:rPr lang="en-US" sz="1200">
                <a:ea typeface="+mn-lt"/>
                <a:cs typeface="+mn-lt"/>
              </a:rPr>
              <a:t>Number of  deaths per cause in people under age of 70 in the ESC member countries for the latest year available, expressed as a percentage  of deaths in people under age of 70 from all causes combined (stratified per sex).</a:t>
            </a:r>
          </a:p>
          <a:p>
            <a:pPr marL="285750" indent="-285750" algn="just">
              <a:spcBef>
                <a:spcPct val="20000"/>
              </a:spcBef>
              <a:buClr>
                <a:srgbClr val="D00040"/>
              </a:buClr>
              <a:buFont typeface="Arial,Sans-Serif" panose="020B0604020202020204" pitchFamily="34" charset="0"/>
              <a:buChar char="•"/>
              <a:defRPr/>
            </a:pPr>
            <a:endParaRPr lang="en-US" sz="1200">
              <a:ea typeface="+mn-lt"/>
              <a:cs typeface="+mn-lt"/>
            </a:endParaRPr>
          </a:p>
          <a:p>
            <a:pPr marL="285750" indent="-285750" algn="just">
              <a:spcBef>
                <a:spcPct val="20000"/>
              </a:spcBef>
              <a:buClr>
                <a:srgbClr val="D00040"/>
              </a:buClr>
              <a:buFont typeface="Arial,Sans-Serif" panose="020B0604020202020204" pitchFamily="34" charset="0"/>
              <a:buChar char="•"/>
              <a:defRPr/>
            </a:pPr>
            <a:r>
              <a:rPr lang="en-US" sz="1200" b="1">
                <a:ea typeface="+mn-lt"/>
                <a:cs typeface="+mn-lt"/>
              </a:rPr>
              <a:t>Age-standardized mortality rates from CVD: </a:t>
            </a:r>
            <a:r>
              <a:rPr lang="en-US" sz="1200">
                <a:ea typeface="+mn-lt"/>
                <a:cs typeface="+mn-lt"/>
              </a:rPr>
              <a:t>Mortality from CVD, age-standardized rate  per 100,000  (European Standard Population, 2013)</a:t>
            </a:r>
          </a:p>
          <a:p>
            <a:pPr algn="just">
              <a:spcBef>
                <a:spcPct val="20000"/>
              </a:spcBef>
              <a:buClr>
                <a:srgbClr val="D00040"/>
              </a:buClr>
              <a:defRPr/>
            </a:pPr>
            <a:endParaRPr lang="en-US" sz="1200" b="1">
              <a:ea typeface="+mn-lt"/>
              <a:cs typeface="+mn-lt"/>
            </a:endParaRPr>
          </a:p>
          <a:p>
            <a:pPr marR="0" lvl="0" defTabSz="914400">
              <a:lnSpc>
                <a:spcPct val="100000"/>
              </a:lnSpc>
              <a:spcBef>
                <a:spcPct val="20000"/>
              </a:spcBef>
              <a:spcAft>
                <a:spcPts val="0"/>
              </a:spcAft>
              <a:buClr>
                <a:srgbClr val="D00040"/>
              </a:buClr>
              <a:buSzTx/>
              <a:tabLst/>
              <a:defRPr/>
            </a:pPr>
            <a:endParaRPr lang="en-US" sz="1200" b="0" i="0" u="none" strike="noStrike" kern="1200" cap="none" spc="0" normalizeH="0" baseline="0" noProof="0">
              <a:ln>
                <a:noFill/>
              </a:ln>
              <a:effectLst/>
              <a:uLnTx/>
              <a:uFillTx/>
              <a:latin typeface="Calibri"/>
              <a:cs typeface="Calibri"/>
            </a:endParaRPr>
          </a:p>
          <a:p>
            <a:pPr marL="285750" marR="0" lvl="0" indent="-285750" algn="just"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lang="en-US" sz="1200" b="0" i="0" u="none" strike="noStrike" kern="1200" cap="none" spc="0" normalizeH="0" baseline="0" noProof="0">
              <a:ln>
                <a:noFill/>
              </a:ln>
              <a:solidFill>
                <a:srgbClr val="000000"/>
              </a:solidFill>
              <a:effectLst/>
              <a:uLnTx/>
              <a:uFillTx/>
              <a:latin typeface="Calibri"/>
              <a:cs typeface="Calibri"/>
            </a:endParaRPr>
          </a:p>
          <a:p>
            <a:pPr marL="285750" indent="-285750" algn="just">
              <a:spcBef>
                <a:spcPct val="20000"/>
              </a:spcBef>
              <a:buClr>
                <a:srgbClr val="D00040"/>
              </a:buClr>
              <a:buFont typeface="Arial" panose="020B0604020202020204" pitchFamily="34" charset="0"/>
              <a:buChar char="•"/>
              <a:defRPr/>
            </a:pPr>
            <a:endParaRPr lang="en-GB" sz="1200">
              <a:solidFill>
                <a:prstClr val="black">
                  <a:lumMod val="95000"/>
                  <a:lumOff val="5000"/>
                </a:prstClr>
              </a:solidFill>
              <a:latin typeface="Calibri"/>
              <a:cs typeface="Calibri"/>
            </a:endParaRPr>
          </a:p>
        </p:txBody>
      </p:sp>
    </p:spTree>
    <p:extLst>
      <p:ext uri="{BB962C8B-B14F-4D97-AF65-F5344CB8AC3E}">
        <p14:creationId xmlns:p14="http://schemas.microsoft.com/office/powerpoint/2010/main" val="100129493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223010" y="1657350"/>
            <a:ext cx="6400800" cy="914400"/>
          </a:xfrm>
        </p:spPr>
        <p:txBody>
          <a:bodyPr/>
          <a:lstStyle/>
          <a:p>
            <a:pPr marL="0" marR="0">
              <a:lnSpc>
                <a:spcPct val="100000"/>
              </a:lnSpc>
              <a:spcBef>
                <a:spcPts val="0"/>
              </a:spcBef>
              <a:spcAft>
                <a:spcPts val="0"/>
              </a:spcAft>
              <a:buNone/>
            </a:pPr>
            <a:r>
              <a:rPr lang="en-GB" sz="4600">
                <a:solidFill>
                  <a:srgbClr val="C00000"/>
                </a:solidFill>
                <a:latin typeface="Calibri (Headings)"/>
                <a:cs typeface="Calibri (Headings)"/>
                <a:sym typeface="Calibri (Headings)"/>
              </a:rPr>
              <a:t>Healthcare Expenditure</a:t>
            </a:r>
            <a:endParaRPr lang="en-GB" sz="4600" b="1" i="0" u="none" cap="none">
              <a:solidFill>
                <a:srgbClr val="C00000"/>
              </a:solidFill>
              <a:latin typeface="Calibri (Headings)"/>
              <a:cs typeface="Calibri (Headings)"/>
              <a:sym typeface="Calibri (Headings)"/>
            </a:endParaRP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57188" y="367926"/>
            <a:ext cx="3527301" cy="720082"/>
          </a:xfrm>
        </p:spPr>
        <p:txBody>
          <a:bodyPr lIns="91440" tIns="45720" rIns="91440" bIns="45720" anchor="t"/>
          <a:lstStyle/>
          <a:p>
            <a:r>
              <a:rPr lang="en-GB"/>
              <a:t>Definitions</a:t>
            </a:r>
          </a:p>
        </p:txBody>
      </p:sp>
      <p:sp>
        <p:nvSpPr>
          <p:cNvPr id="7" name="Content Placeholder 6"/>
          <p:cNvSpPr>
            <a:spLocks noGrp="1"/>
          </p:cNvSpPr>
          <p:nvPr>
            <p:ph sz="quarter" idx="11"/>
          </p:nvPr>
        </p:nvSpPr>
        <p:spPr>
          <a:xfrm>
            <a:off x="359532" y="987574"/>
            <a:ext cx="8424936" cy="4032448"/>
          </a:xfrm>
        </p:spPr>
        <p:txBody>
          <a:bodyPr/>
          <a:lstStyle/>
          <a:p>
            <a:pPr algn="just"/>
            <a:endParaRPr lang="en-GB" b="0"/>
          </a:p>
          <a:p>
            <a:pPr marL="285750" indent="-285750" algn="just">
              <a:buFont typeface="Arial" panose="020B0604020202020204" pitchFamily="34" charset="0"/>
              <a:buChar char="•"/>
            </a:pPr>
            <a:endParaRPr lang="en-GB" b="0"/>
          </a:p>
          <a:p>
            <a:endParaRPr lang="en-GB" b="0"/>
          </a:p>
          <a:p>
            <a:endParaRPr lang="en-US" sz="1400" b="0"/>
          </a:p>
          <a:p>
            <a:pPr marL="285750" indent="-285750">
              <a:buFont typeface="Arial" panose="020B0604020202020204" pitchFamily="34" charset="0"/>
              <a:buChar char="•"/>
            </a:pPr>
            <a:endParaRPr lang="en-GB" sz="1400" b="0"/>
          </a:p>
          <a:p>
            <a:pPr marL="285750" indent="-285750">
              <a:buFont typeface="Arial" panose="020B0604020202020204" pitchFamily="34" charset="0"/>
              <a:buChar char="•"/>
            </a:pPr>
            <a:endParaRPr lang="en-GB" sz="1400" b="0"/>
          </a:p>
          <a:p>
            <a:pPr algn="just"/>
            <a:endParaRPr lang="en-GB" sz="1400"/>
          </a:p>
        </p:txBody>
      </p:sp>
      <p:sp>
        <p:nvSpPr>
          <p:cNvPr id="2" name="TextBox 1">
            <a:extLst>
              <a:ext uri="{FF2B5EF4-FFF2-40B4-BE49-F238E27FC236}">
                <a16:creationId xmlns:a16="http://schemas.microsoft.com/office/drawing/2014/main" id="{830B620E-0947-8757-0394-01A3CDA1B38E}"/>
              </a:ext>
            </a:extLst>
          </p:cNvPr>
          <p:cNvSpPr txBox="1"/>
          <p:nvPr/>
        </p:nvSpPr>
        <p:spPr>
          <a:xfrm>
            <a:off x="557213" y="612374"/>
            <a:ext cx="7315200" cy="7201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kumimoji="0" lang="en-GB" sz="1200" b="0" i="0" u="none" strike="noStrike" kern="1200" cap="none" spc="0" normalizeH="0" baseline="0" noProof="0">
              <a:ln>
                <a:noFill/>
              </a:ln>
              <a:solidFill>
                <a:prstClr val="black">
                  <a:lumMod val="95000"/>
                  <a:lumOff val="5000"/>
                </a:prstClr>
              </a:solidFill>
              <a:effectLst/>
              <a:uLnTx/>
              <a:uFillTx/>
              <a:latin typeface="Calibri"/>
              <a:ea typeface="+mn-ea"/>
            </a:endParaRPr>
          </a:p>
          <a:p>
            <a:pPr marL="285750" marR="0" lvl="0" indent="-285750" algn="just"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kumimoji="0" lang="en-US" sz="1200" b="0" i="0" u="none" strike="noStrike" kern="1200" cap="none" spc="0" normalizeH="0" baseline="0" noProof="0">
              <a:ln>
                <a:noFill/>
              </a:ln>
              <a:solidFill>
                <a:prstClr val="black">
                  <a:lumMod val="95000"/>
                  <a:lumOff val="5000"/>
                </a:prstClr>
              </a:solidFill>
              <a:effectLst/>
              <a:uLnTx/>
              <a:uFillTx/>
              <a:latin typeface="Calibri"/>
              <a:ea typeface="+mn-ea"/>
            </a:endParaRPr>
          </a:p>
          <a:p>
            <a:pPr marL="285750" marR="0" lvl="0" indent="-285750" algn="just"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kumimoji="0" lang="en-GB" sz="1200" b="0" i="0" u="none" strike="noStrike" kern="1200" cap="none" spc="0" normalizeH="0" baseline="0" noProof="0">
              <a:ln>
                <a:noFill/>
              </a:ln>
              <a:solidFill>
                <a:prstClr val="black">
                  <a:lumMod val="95000"/>
                  <a:lumOff val="5000"/>
                </a:prstClr>
              </a:solidFill>
              <a:effectLst/>
              <a:uLnTx/>
              <a:uFillTx/>
              <a:latin typeface="Calibri"/>
              <a:ea typeface="+mn-ea"/>
            </a:endParaRPr>
          </a:p>
        </p:txBody>
      </p:sp>
      <p:sp>
        <p:nvSpPr>
          <p:cNvPr id="3" name="TextBox 2">
            <a:extLst>
              <a:ext uri="{FF2B5EF4-FFF2-40B4-BE49-F238E27FC236}">
                <a16:creationId xmlns:a16="http://schemas.microsoft.com/office/drawing/2014/main" id="{23817802-21C5-254F-3192-AD9A27BDD540}"/>
              </a:ext>
            </a:extLst>
          </p:cNvPr>
          <p:cNvSpPr txBox="1"/>
          <p:nvPr/>
        </p:nvSpPr>
        <p:spPr>
          <a:xfrm>
            <a:off x="442913" y="843560"/>
            <a:ext cx="7586662" cy="4524315"/>
          </a:xfrm>
          <a:prstGeom prst="rect">
            <a:avLst/>
          </a:prstGeom>
          <a:noFill/>
        </p:spPr>
        <p:txBody>
          <a:bodyPr wrap="square" lIns="91440" tIns="45720" rIns="91440" bIns="45720" rtlCol="0" anchor="t">
            <a:spAutoFit/>
          </a:bodyPr>
          <a:lstStyle/>
          <a:p>
            <a:pPr marL="171450" marR="0" lvl="0" indent="-171450" algn="just"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en-US" sz="1200" b="1" i="0" u="none" strike="noStrike" kern="1200" cap="none" spc="0" normalizeH="0" baseline="0" noProof="0">
                <a:ln>
                  <a:noFill/>
                </a:ln>
                <a:effectLst/>
                <a:uLnTx/>
                <a:uFillTx/>
                <a:latin typeface="Calibri"/>
                <a:ea typeface="+mn-ea"/>
                <a:cs typeface="+mn-cs"/>
              </a:rPr>
              <a:t>Coronary angiography and diagnostic cardiac catheterization: </a:t>
            </a:r>
            <a:r>
              <a:rPr kumimoji="0" lang="en-US" sz="1200" b="0" i="0" u="none" strike="noStrike" kern="1200" cap="none" spc="0" normalizeH="0" baseline="0" noProof="0">
                <a:ln>
                  <a:noFill/>
                </a:ln>
                <a:effectLst/>
                <a:uLnTx/>
                <a:uFillTx/>
                <a:latin typeface="Calibri"/>
                <a:ea typeface="+mn-ea"/>
                <a:cs typeface="+mn-cs"/>
              </a:rPr>
              <a:t>Total annual number of coronary angiography and/or diagnostic (left and/or right) cardiac catheterization.</a:t>
            </a:r>
          </a:p>
          <a:p>
            <a:pPr marL="171450" marR="0" lvl="0" indent="-171450" algn="just"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endParaRPr lang="en-US" sz="1200">
              <a:solidFill>
                <a:prstClr val="black"/>
              </a:solidFill>
              <a:latin typeface="Calibri"/>
            </a:endParaRPr>
          </a:p>
          <a:p>
            <a:pPr marL="171450" marR="0" lvl="0" indent="-171450" algn="just"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en-US" sz="1200" b="1" i="0" u="none" strike="noStrike" kern="1200" cap="none" spc="0" normalizeH="0" baseline="0" noProof="0">
                <a:ln>
                  <a:noFill/>
                </a:ln>
                <a:effectLst/>
                <a:uLnTx/>
                <a:uFillTx/>
                <a:latin typeface="Calibri"/>
                <a:ea typeface="+mn-ea"/>
                <a:cs typeface="+mn-cs"/>
              </a:rPr>
              <a:t>Primary percutaneous coronary intervention (</a:t>
            </a:r>
            <a:r>
              <a:rPr kumimoji="0" lang="en-US" sz="1200" b="1" i="0" u="none" strike="noStrike" kern="1200" cap="none" spc="0" normalizeH="0" baseline="0" noProof="0" err="1">
                <a:ln>
                  <a:noFill/>
                </a:ln>
                <a:effectLst/>
                <a:uLnTx/>
                <a:uFillTx/>
                <a:latin typeface="Calibri"/>
                <a:ea typeface="+mn-ea"/>
                <a:cs typeface="+mn-cs"/>
              </a:rPr>
              <a:t>pPCI</a:t>
            </a:r>
            <a:r>
              <a:rPr kumimoji="0" lang="en-US" sz="1200" b="1" i="0" u="none" strike="noStrike" kern="1200" cap="none" spc="0" normalizeH="0" baseline="0" noProof="0">
                <a:ln>
                  <a:noFill/>
                </a:ln>
                <a:effectLst/>
                <a:uLnTx/>
                <a:uFillTx/>
                <a:latin typeface="Calibri"/>
                <a:ea typeface="+mn-ea"/>
                <a:cs typeface="+mn-cs"/>
              </a:rPr>
              <a:t>):</a:t>
            </a:r>
            <a:r>
              <a:rPr kumimoji="0" lang="en-US" sz="1200" b="0" i="0" u="none" strike="noStrike" kern="1200" cap="none" spc="0" normalizeH="0" baseline="0" noProof="0">
                <a:ln>
                  <a:noFill/>
                </a:ln>
                <a:effectLst/>
                <a:uLnTx/>
                <a:uFillTx/>
                <a:latin typeface="Calibri"/>
                <a:ea typeface="+mn-ea"/>
                <a:cs typeface="+mn-cs"/>
              </a:rPr>
              <a:t> Total annual number of coronary interventions performed as first reperfusion therapy in patients with ST elevation myocardial infarction (STEMI).</a:t>
            </a:r>
            <a:endParaRPr lang="en-US" sz="1200" b="0" i="0" u="none" strike="noStrike" kern="1200" cap="none" spc="0" normalizeH="0" baseline="0" noProof="0">
              <a:ln>
                <a:noFill/>
              </a:ln>
              <a:effectLst/>
              <a:uLnTx/>
              <a:uFillTx/>
              <a:latin typeface="Calibri"/>
              <a:cs typeface="Calibri"/>
            </a:endParaRPr>
          </a:p>
          <a:p>
            <a:pPr marL="171450" marR="0" lvl="0" indent="-171450" algn="just"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endParaRPr kumimoji="0" lang="it-IT" sz="1200" b="0" i="0" u="none" strike="noStrike" kern="1200" cap="none" spc="0" normalizeH="0" baseline="0" noProof="0">
              <a:ln>
                <a:noFill/>
              </a:ln>
              <a:solidFill>
                <a:prstClr val="black"/>
              </a:solidFill>
              <a:effectLst/>
              <a:uLnTx/>
              <a:uFillTx/>
              <a:latin typeface="Calibri"/>
              <a:ea typeface="+mn-ea"/>
              <a:cs typeface="+mn-cs"/>
            </a:endParaRPr>
          </a:p>
          <a:p>
            <a:pPr marL="171450" indent="-171450" algn="just">
              <a:buClr>
                <a:srgbClr val="C00000"/>
              </a:buClr>
              <a:buFont typeface="Arial" panose="020B0604020202020204" pitchFamily="34" charset="0"/>
              <a:buChar char="•"/>
              <a:defRPr/>
            </a:pPr>
            <a:r>
              <a:rPr kumimoji="0" lang="it-IT" sz="1200" b="1" i="0" u="none" strike="noStrike" kern="1200" cap="none" spc="0" normalizeH="0" baseline="0" noProof="0">
                <a:ln>
                  <a:noFill/>
                </a:ln>
                <a:effectLst/>
                <a:uLnTx/>
                <a:uFillTx/>
                <a:latin typeface="Calibri"/>
                <a:ea typeface="+mn-ea"/>
                <a:cs typeface="+mn-cs"/>
              </a:rPr>
              <a:t>Percutaneous coronary interventions (PCI):</a:t>
            </a:r>
            <a:r>
              <a:rPr kumimoji="0" lang="it-IT" sz="1200" b="0" i="0" u="none" strike="noStrike" kern="1200" cap="none" spc="0" normalizeH="0" baseline="0" noProof="0">
                <a:ln>
                  <a:noFill/>
                </a:ln>
                <a:effectLst/>
                <a:uLnTx/>
                <a:uFillTx/>
                <a:latin typeface="Calibri"/>
                <a:ea typeface="+mn-ea"/>
                <a:cs typeface="+mn-cs"/>
              </a:rPr>
              <a:t> </a:t>
            </a:r>
            <a:r>
              <a:rPr kumimoji="0" lang="en-US" sz="1200" b="0" i="0" u="none" strike="noStrike" kern="1200" cap="none" spc="0" normalizeH="0" baseline="0" noProof="0">
                <a:ln>
                  <a:noFill/>
                </a:ln>
                <a:effectLst/>
                <a:uLnTx/>
                <a:uFillTx/>
                <a:latin typeface="Calibri"/>
                <a:ea typeface="+mn-ea"/>
                <a:cs typeface="+mn-cs"/>
              </a:rPr>
              <a:t>Total annual number of coronary interventions including balloon angioplasties, with or without stent.</a:t>
            </a:r>
            <a:r>
              <a:rPr lang="en-US" sz="1200">
                <a:latin typeface="Calibri"/>
              </a:rPr>
              <a:t> </a:t>
            </a:r>
            <a:r>
              <a:rPr kumimoji="0" lang="en-US" sz="1200" b="0" i="0" u="none" strike="noStrike" kern="1200" cap="none" spc="0" normalizeH="0" baseline="0" noProof="0">
                <a:ln>
                  <a:noFill/>
                </a:ln>
                <a:effectLst/>
                <a:uLnTx/>
                <a:uFillTx/>
                <a:latin typeface="Calibri"/>
                <a:ea typeface="+mn-ea"/>
                <a:cs typeface="+mn-cs"/>
              </a:rPr>
              <a:t> or scaffold implantation, including procedures that use coronary ablation techniques, etc.</a:t>
            </a:r>
            <a:endParaRPr lang="en-US" sz="1200" b="0" i="0" u="none" strike="noStrike" kern="1200" cap="none" spc="0" normalizeH="0" baseline="0" noProof="0">
              <a:ln>
                <a:noFill/>
              </a:ln>
              <a:effectLst/>
              <a:uLnTx/>
              <a:uFillTx/>
              <a:latin typeface="Calibri"/>
              <a:cs typeface="Calibri"/>
            </a:endParaRPr>
          </a:p>
          <a:p>
            <a:pPr marL="171450" marR="0" lvl="0" indent="-171450" algn="just"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endParaRPr kumimoji="0" lang="it-IT" sz="1200" b="0" i="0" u="none" strike="noStrike" kern="1200" cap="none" spc="0" normalizeH="0" baseline="0" noProof="0">
              <a:ln>
                <a:noFill/>
              </a:ln>
              <a:solidFill>
                <a:prstClr val="black"/>
              </a:solidFill>
              <a:effectLst/>
              <a:uLnTx/>
              <a:uFillTx/>
              <a:latin typeface="Calibri"/>
              <a:ea typeface="+mn-ea"/>
              <a:cs typeface="+mn-cs"/>
            </a:endParaRPr>
          </a:p>
          <a:p>
            <a:pPr marL="171450" indent="-171450" algn="just">
              <a:buClr>
                <a:srgbClr val="C00000"/>
              </a:buClr>
              <a:buFont typeface="Arial" panose="020B0604020202020204" pitchFamily="34" charset="0"/>
              <a:buChar char="•"/>
              <a:defRPr/>
            </a:pPr>
            <a:r>
              <a:rPr kumimoji="0" lang="en-US" sz="1200" b="1" i="0" u="none" strike="noStrike" kern="1200" cap="none" spc="0" normalizeH="0" baseline="0" noProof="0">
                <a:ln>
                  <a:noFill/>
                </a:ln>
                <a:effectLst/>
                <a:uLnTx/>
                <a:uFillTx/>
                <a:latin typeface="Calibri"/>
                <a:ea typeface="+mn-ea"/>
                <a:cs typeface="+mn-cs"/>
              </a:rPr>
              <a:t>Coronary artery bypass graft surgery (CABG):</a:t>
            </a:r>
            <a:r>
              <a:rPr kumimoji="0" lang="en-US" sz="1200" b="0" i="0" u="none" strike="noStrike" kern="1200" cap="none" spc="0" normalizeH="0" baseline="0" noProof="0">
                <a:ln>
                  <a:noFill/>
                </a:ln>
                <a:effectLst/>
                <a:uLnTx/>
                <a:uFillTx/>
                <a:latin typeface="Calibri"/>
                <a:ea typeface="+mn-ea"/>
                <a:cs typeface="+mn-cs"/>
              </a:rPr>
              <a:t> Total annual number of CABG procedures undertaken. All kinds of surgical revascularization are included.</a:t>
            </a:r>
            <a:r>
              <a:rPr lang="en-US" sz="1200">
                <a:latin typeface="Calibri"/>
              </a:rPr>
              <a:t> </a:t>
            </a:r>
            <a:endParaRPr lang="en-US" sz="1200" b="0" i="0" u="none" strike="noStrike" kern="1200" cap="none" spc="0" normalizeH="0" baseline="0" noProof="0">
              <a:ln>
                <a:noFill/>
              </a:ln>
              <a:effectLst/>
              <a:uLnTx/>
              <a:uFillTx/>
              <a:latin typeface="Calibri"/>
              <a:cs typeface="Calibri"/>
            </a:endParaRPr>
          </a:p>
          <a:p>
            <a:pPr marL="171450" marR="0" lvl="0" indent="-171450" algn="just"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endParaRPr kumimoji="0" lang="it-IT" sz="1200" b="0" i="0" u="none" strike="noStrike" kern="1200" cap="none" spc="0" normalizeH="0" baseline="0" noProof="0">
              <a:ln>
                <a:noFill/>
              </a:ln>
              <a:solidFill>
                <a:prstClr val="black"/>
              </a:solidFill>
              <a:effectLst/>
              <a:uLnTx/>
              <a:uFillTx/>
              <a:latin typeface="Calibri"/>
              <a:ea typeface="+mn-ea"/>
              <a:cs typeface="+mn-cs"/>
            </a:endParaRPr>
          </a:p>
          <a:p>
            <a:pPr marL="171450" marR="0" lvl="0" indent="-171450" algn="just"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it-IT" sz="1200" b="1" i="0" u="none" strike="noStrike" kern="1200" cap="none" spc="0" normalizeH="0" baseline="0" noProof="0">
                <a:ln>
                  <a:noFill/>
                </a:ln>
                <a:effectLst/>
                <a:uLnTx/>
                <a:uFillTx/>
                <a:latin typeface="Calibri"/>
                <a:ea typeface="+mn-ea"/>
                <a:cs typeface="+mn-cs"/>
              </a:rPr>
              <a:t>Pacemaker implantations: </a:t>
            </a:r>
            <a:r>
              <a:rPr kumimoji="0" lang="en-US" sz="1200" b="0" i="0" u="none" strike="noStrike" kern="1200" cap="none" spc="0" normalizeH="0" baseline="0" noProof="0">
                <a:ln>
                  <a:noFill/>
                </a:ln>
                <a:effectLst/>
                <a:uLnTx/>
                <a:uFillTx/>
                <a:latin typeface="Calibri"/>
                <a:ea typeface="+mn-ea"/>
                <a:cs typeface="+mn-cs"/>
              </a:rPr>
              <a:t>Total annual number of pacemaker implantations. This includes first implantation as well as replacements. Caution: this excludes cardiac resynchronization therapy pacemakers (CRT-P).</a:t>
            </a:r>
            <a:endParaRPr lang="en-US" sz="1200" b="0" i="0" u="none" strike="noStrike" kern="1200" cap="none" spc="0" normalizeH="0" baseline="0" noProof="0">
              <a:ln>
                <a:noFill/>
              </a:ln>
              <a:effectLst/>
              <a:uLnTx/>
              <a:uFillTx/>
              <a:latin typeface="Calibri"/>
              <a:cs typeface="Calibri"/>
            </a:endParaRPr>
          </a:p>
          <a:p>
            <a:pPr marL="171450" marR="0" lvl="0" indent="-171450" algn="just"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endParaRPr lang="en-US" sz="1200">
              <a:solidFill>
                <a:prstClr val="black"/>
              </a:solidFill>
              <a:latin typeface="Calibri"/>
            </a:endParaRPr>
          </a:p>
          <a:p>
            <a:pPr marL="171450" indent="-171450" algn="just">
              <a:buClr>
                <a:srgbClr val="C00000"/>
              </a:buClr>
              <a:buFont typeface="Arial" panose="020B0604020202020204" pitchFamily="34" charset="0"/>
              <a:buChar char="•"/>
              <a:defRPr/>
            </a:pPr>
            <a:r>
              <a:rPr kumimoji="0" lang="en-US" sz="1200" b="1" i="0" u="none" strike="noStrike" kern="1200" cap="none" spc="0" normalizeH="0" baseline="0" noProof="0">
                <a:ln>
                  <a:noFill/>
                </a:ln>
                <a:effectLst/>
                <a:uLnTx/>
                <a:uFillTx/>
                <a:latin typeface="Calibri"/>
                <a:ea typeface="+mn-ea"/>
                <a:cs typeface="+mn-cs"/>
              </a:rPr>
              <a:t>Implantable cardioverter defibrillator (ICD) implantations</a:t>
            </a:r>
            <a:r>
              <a:rPr lang="en-US" sz="1200" b="1">
                <a:latin typeface="Calibri"/>
              </a:rPr>
              <a:t>: </a:t>
            </a:r>
            <a:r>
              <a:rPr lang="en-US" sz="1200">
                <a:ea typeface="+mn-lt"/>
                <a:cs typeface="+mn-lt"/>
              </a:rPr>
              <a:t>Total annual number of implantable cardioverter defibrillator (ICD) implantations. This includes first implantation as well as replacements. It also includes subcutaneously-placed ICDs. Caution: this excludes cardiac resynchronization therapy ICD devices (CRT-D) implantations. </a:t>
            </a:r>
            <a:endParaRPr lang="en-US" sz="1200" b="0" i="0" u="none" strike="noStrike" kern="1200" cap="none" spc="0" normalizeH="0" baseline="0" noProof="0">
              <a:ln>
                <a:noFill/>
              </a:ln>
              <a:effectLst/>
              <a:uLnTx/>
              <a:uFillTx/>
              <a:latin typeface="Calibri"/>
              <a:cs typeface="Calibri"/>
            </a:endParaRPr>
          </a:p>
          <a:p>
            <a:pPr marL="171450" marR="0" lvl="0" indent="-1714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endParaRPr kumimoji="0" lang="it-IT" sz="1200" b="0" i="0" u="none" strike="noStrike" kern="1200" cap="none" spc="0" normalizeH="0" baseline="0" noProof="0">
              <a:ln>
                <a:noFill/>
              </a:ln>
              <a:solidFill>
                <a:prstClr val="black"/>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endParaRPr kumimoji="0" lang="it-IT" sz="1200" b="0" i="0" u="none" strike="noStrike" kern="1200" cap="none" spc="0" normalizeH="0" baseline="0" noProof="0">
              <a:ln>
                <a:noFill/>
              </a:ln>
              <a:solidFill>
                <a:prstClr val="black"/>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endParaRPr kumimoji="0" lang="it-IT" sz="1200" b="0" i="0" u="none" strike="noStrike" kern="1200" cap="none" spc="0" normalizeH="0" baseline="0" noProof="0">
              <a:ln>
                <a:noFill/>
              </a:ln>
              <a:solidFill>
                <a:prstClr val="black"/>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6899319"/>
      </p:ext>
    </p:extLst>
  </p:cSld>
  <p:clrMapOvr>
    <a:masterClrMapping/>
  </p:clrMapOvr>
  <p:transition>
    <p:fade/>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7A0CC7-F205-76CC-DD78-1671884841BF}"/>
              </a:ext>
            </a:extLst>
          </p:cNvPr>
          <p:cNvSpPr>
            <a:spLocks noGrp="1"/>
          </p:cNvSpPr>
          <p:nvPr>
            <p:ph type="body" sz="quarter" idx="10"/>
          </p:nvPr>
        </p:nvSpPr>
        <p:spPr>
          <a:xfrm>
            <a:off x="324619" y="439514"/>
            <a:ext cx="3527301" cy="720082"/>
          </a:xfrm>
        </p:spPr>
        <p:txBody>
          <a:bodyPr lIns="91440" tIns="45720" rIns="91440" bIns="45720" anchor="t"/>
          <a:lstStyle/>
          <a:p>
            <a:r>
              <a:rPr lang="en-GB">
                <a:ea typeface="+mj-lt"/>
                <a:cs typeface="+mj-lt"/>
              </a:rPr>
              <a:t>Definitions </a:t>
            </a:r>
            <a:endParaRPr lang="en-US"/>
          </a:p>
        </p:txBody>
      </p:sp>
      <p:sp>
        <p:nvSpPr>
          <p:cNvPr id="3" name="Content Placeholder 2">
            <a:extLst>
              <a:ext uri="{FF2B5EF4-FFF2-40B4-BE49-F238E27FC236}">
                <a16:creationId xmlns:a16="http://schemas.microsoft.com/office/drawing/2014/main" id="{781F7519-2B07-17A7-C732-43FB242F1472}"/>
              </a:ext>
            </a:extLst>
          </p:cNvPr>
          <p:cNvSpPr>
            <a:spLocks noGrp="1"/>
          </p:cNvSpPr>
          <p:nvPr>
            <p:ph sz="quarter" idx="11"/>
          </p:nvPr>
        </p:nvSpPr>
        <p:spPr>
          <a:xfrm>
            <a:off x="324619" y="1023143"/>
            <a:ext cx="7454925" cy="3097213"/>
          </a:xfrm>
        </p:spPr>
        <p:txBody>
          <a:bodyPr lIns="91440" tIns="45720" rIns="91440" bIns="45720" anchor="t"/>
          <a:lstStyle/>
          <a:p>
            <a:pPr marL="171450" indent="-171450" algn="just">
              <a:spcBef>
                <a:spcPts val="0"/>
              </a:spcBef>
              <a:buFont typeface="Arial,Sans-Serif"/>
              <a:buChar char="•"/>
            </a:pPr>
            <a:r>
              <a:rPr lang="en-US">
                <a:latin typeface="+mn-lt"/>
                <a:ea typeface="+mj-lt"/>
                <a:cs typeface="+mj-lt"/>
              </a:rPr>
              <a:t>Cardiac resynchronization therapy device (CRT-D and CRT-P) implantations (per million people): </a:t>
            </a:r>
            <a:r>
              <a:rPr lang="en-US" b="0">
                <a:latin typeface="+mn-lt"/>
                <a:ea typeface="+mj-lt"/>
                <a:cs typeface="+mj-lt"/>
              </a:rPr>
              <a:t>Total annual number of cardiac resynchronization device implantations. This includes devices with pacemaker capability or devices with defibrillator capability, or both. </a:t>
            </a:r>
            <a:endParaRPr lang="en-US">
              <a:latin typeface="+mn-lt"/>
              <a:ea typeface="+mj-lt"/>
              <a:cs typeface="+mj-lt"/>
            </a:endParaRPr>
          </a:p>
          <a:p>
            <a:pPr marL="171450" indent="-171450" algn="just">
              <a:spcBef>
                <a:spcPts val="0"/>
              </a:spcBef>
              <a:buFont typeface="Arial,Sans-Serif"/>
              <a:buChar char="•"/>
            </a:pPr>
            <a:endParaRPr lang="en-US" b="0">
              <a:latin typeface="+mn-lt"/>
              <a:cs typeface="Calibri"/>
            </a:endParaRPr>
          </a:p>
          <a:p>
            <a:pPr marL="171450" indent="-171450" algn="just">
              <a:spcBef>
                <a:spcPts val="0"/>
              </a:spcBef>
              <a:buFont typeface="Arial,Sans-Serif"/>
              <a:buChar char="•"/>
            </a:pPr>
            <a:r>
              <a:rPr lang="en-US">
                <a:latin typeface="+mn-lt"/>
                <a:ea typeface="+mj-lt"/>
                <a:cs typeface="+mj-lt"/>
              </a:rPr>
              <a:t>Ablations to correct heart rhythm disorders (per million people):</a:t>
            </a:r>
            <a:r>
              <a:rPr lang="en-US" b="0">
                <a:latin typeface="+mn-lt"/>
                <a:ea typeface="+mj-lt"/>
                <a:cs typeface="+mj-lt"/>
              </a:rPr>
              <a:t> The total annual number of ablation procedures to correct heart rhythm disorders.</a:t>
            </a:r>
            <a:endParaRPr lang="en-US" b="0">
              <a:latin typeface="+mn-lt"/>
              <a:cs typeface="Calibri"/>
            </a:endParaRPr>
          </a:p>
          <a:p>
            <a:pPr marL="171450" indent="-171450" algn="just">
              <a:spcBef>
                <a:spcPts val="0"/>
              </a:spcBef>
              <a:buFont typeface="Arial,Sans-Serif"/>
              <a:buChar char="•"/>
            </a:pPr>
            <a:endParaRPr lang="en-US" b="0">
              <a:latin typeface="+mn-lt"/>
              <a:cs typeface="Calibri"/>
            </a:endParaRPr>
          </a:p>
          <a:p>
            <a:pPr marL="171450" indent="-171450" algn="just">
              <a:spcBef>
                <a:spcPts val="0"/>
              </a:spcBef>
              <a:buFont typeface="Arial,Sans-Serif"/>
              <a:buChar char="•"/>
            </a:pPr>
            <a:r>
              <a:rPr lang="en-US">
                <a:latin typeface="+mn-lt"/>
                <a:ea typeface="+mj-lt"/>
                <a:cs typeface="+mj-lt"/>
              </a:rPr>
              <a:t>Percutaneous mitral valve interventions:</a:t>
            </a:r>
            <a:r>
              <a:rPr lang="en-US" b="0">
                <a:latin typeface="+mn-lt"/>
                <a:ea typeface="+mj-lt"/>
                <a:cs typeface="+mj-lt"/>
              </a:rPr>
              <a:t> Total annual number of percutaneous mitral valve interventions in adult patients with mitral regurgitation/stenosis (e.g. </a:t>
            </a:r>
            <a:r>
              <a:rPr lang="en-US" b="0" err="1">
                <a:latin typeface="+mn-lt"/>
                <a:ea typeface="+mj-lt"/>
                <a:cs typeface="+mj-lt"/>
              </a:rPr>
              <a:t>Mitraclip</a:t>
            </a:r>
            <a:r>
              <a:rPr lang="en-US" b="0">
                <a:latin typeface="+mn-lt"/>
                <a:ea typeface="+mj-lt"/>
                <a:cs typeface="+mj-lt"/>
              </a:rPr>
              <a:t>, valve in prosthesis/ring, etc.)</a:t>
            </a:r>
            <a:endParaRPr lang="en-US" b="0">
              <a:latin typeface="+mn-lt"/>
              <a:cs typeface="Calibri"/>
            </a:endParaRPr>
          </a:p>
          <a:p>
            <a:pPr marL="171450" indent="-171450" algn="just">
              <a:spcBef>
                <a:spcPts val="0"/>
              </a:spcBef>
              <a:buFont typeface="Arial,Sans-Serif"/>
              <a:buChar char="•"/>
            </a:pPr>
            <a:endParaRPr lang="en-US" b="0">
              <a:latin typeface="+mn-lt"/>
              <a:cs typeface="Calibri"/>
            </a:endParaRPr>
          </a:p>
          <a:p>
            <a:pPr marL="171450" indent="-171450" algn="just">
              <a:spcBef>
                <a:spcPts val="0"/>
              </a:spcBef>
              <a:buFont typeface="Arial,Sans-Serif"/>
              <a:buChar char="•"/>
            </a:pPr>
            <a:r>
              <a:rPr lang="en-US">
                <a:latin typeface="+mn-lt"/>
                <a:ea typeface="+mj-lt"/>
                <a:cs typeface="+mj-lt"/>
              </a:rPr>
              <a:t>Percutaneous tricuspid valve interventions:</a:t>
            </a:r>
            <a:r>
              <a:rPr lang="en-US" b="0">
                <a:latin typeface="+mn-lt"/>
                <a:ea typeface="+mj-lt"/>
                <a:cs typeface="+mj-lt"/>
              </a:rPr>
              <a:t> Total annual number of percutaneous tricuspid valve interventions in adult patients with tricuspid regurgitation/stenosis (e.g. </a:t>
            </a:r>
            <a:r>
              <a:rPr lang="en-US" b="0" err="1">
                <a:latin typeface="+mn-lt"/>
                <a:ea typeface="+mj-lt"/>
                <a:cs typeface="+mj-lt"/>
              </a:rPr>
              <a:t>TriClip</a:t>
            </a:r>
            <a:r>
              <a:rPr lang="en-US" b="0">
                <a:latin typeface="+mn-lt"/>
                <a:ea typeface="+mj-lt"/>
                <a:cs typeface="+mj-lt"/>
              </a:rPr>
              <a:t>, etc.) </a:t>
            </a:r>
            <a:endParaRPr lang="en-US" b="0">
              <a:latin typeface="+mn-lt"/>
              <a:cs typeface="Calibri"/>
            </a:endParaRPr>
          </a:p>
          <a:p>
            <a:pPr marL="171450" indent="-171450" algn="just">
              <a:spcBef>
                <a:spcPts val="0"/>
              </a:spcBef>
              <a:buFont typeface="Arial,Sans-Serif"/>
              <a:buChar char="•"/>
            </a:pPr>
            <a:endParaRPr lang="en-US" b="0">
              <a:latin typeface="+mn-lt"/>
              <a:cs typeface="Calibri"/>
            </a:endParaRPr>
          </a:p>
          <a:p>
            <a:pPr marL="171450" indent="-171450" algn="just">
              <a:spcBef>
                <a:spcPts val="0"/>
              </a:spcBef>
              <a:buFont typeface="Arial,Sans-Serif"/>
              <a:buChar char="•"/>
            </a:pPr>
            <a:r>
              <a:rPr lang="en-US">
                <a:latin typeface="+mn-lt"/>
                <a:ea typeface="+mj-lt"/>
                <a:cs typeface="+mj-lt"/>
              </a:rPr>
              <a:t>Surgical</a:t>
            </a:r>
            <a:r>
              <a:rPr lang="en-US">
                <a:latin typeface="+mn-lt"/>
                <a:cs typeface="Calibri"/>
              </a:rPr>
              <a:t> aortic valve interventions</a:t>
            </a:r>
            <a:r>
              <a:rPr lang="en-US">
                <a:latin typeface="+mn-lt"/>
                <a:ea typeface="+mj-lt"/>
                <a:cs typeface="+mj-lt"/>
              </a:rPr>
              <a:t>: </a:t>
            </a:r>
            <a:r>
              <a:rPr lang="en-US" b="0">
                <a:latin typeface="+mn-lt"/>
                <a:cs typeface="Calibri"/>
              </a:rPr>
              <a:t>Total annual number of surgical aortic valve interventions performed in adult patients with aortic stenosis/regurgitation. Both classical surgery and thoracoscopic surgery are included.</a:t>
            </a:r>
            <a:endParaRPr lang="en-US" b="0">
              <a:latin typeface="+mn-lt"/>
              <a:ea typeface="+mj-lt"/>
              <a:cs typeface="+mj-lt"/>
            </a:endParaRPr>
          </a:p>
          <a:p>
            <a:pPr marL="171450" indent="-171450" algn="just">
              <a:spcBef>
                <a:spcPts val="0"/>
              </a:spcBef>
              <a:buFont typeface="Arial,Sans-Serif"/>
              <a:buChar char="•"/>
            </a:pPr>
            <a:endParaRPr lang="en-US" b="0">
              <a:latin typeface="+mn-lt"/>
              <a:cs typeface="Calibri"/>
            </a:endParaRPr>
          </a:p>
          <a:p>
            <a:pPr marL="171450" indent="-171450" algn="just">
              <a:spcBef>
                <a:spcPts val="0"/>
              </a:spcBef>
              <a:buFont typeface="Arial,Sans-Serif"/>
              <a:buChar char="•"/>
            </a:pPr>
            <a:endParaRPr lang="en-US" b="0">
              <a:latin typeface="+mn-lt"/>
              <a:cs typeface="Calibri"/>
            </a:endParaRPr>
          </a:p>
          <a:p>
            <a:pPr marL="171450" indent="-171450">
              <a:spcBef>
                <a:spcPts val="0"/>
              </a:spcBef>
              <a:buFont typeface="Arial,Sans-Serif"/>
              <a:buChar char="•"/>
            </a:pPr>
            <a:endParaRPr lang="en-US" b="0">
              <a:cs typeface="Calibri"/>
            </a:endParaRPr>
          </a:p>
          <a:p>
            <a:pPr marL="171450" indent="-171450">
              <a:spcBef>
                <a:spcPts val="0"/>
              </a:spcBef>
              <a:buFont typeface="Arial,Sans-Serif"/>
              <a:buChar char="•"/>
            </a:pPr>
            <a:endParaRPr lang="en-US" b="0">
              <a:cs typeface="Calibri"/>
            </a:endParaRPr>
          </a:p>
          <a:p>
            <a:endParaRPr lang="en-US" b="0">
              <a:cs typeface="Calibri"/>
            </a:endParaRPr>
          </a:p>
          <a:p>
            <a:endParaRPr lang="en-US" b="0">
              <a:cs typeface="Calibri"/>
            </a:endParaRPr>
          </a:p>
        </p:txBody>
      </p:sp>
    </p:spTree>
    <p:extLst>
      <p:ext uri="{BB962C8B-B14F-4D97-AF65-F5344CB8AC3E}">
        <p14:creationId xmlns:p14="http://schemas.microsoft.com/office/powerpoint/2010/main" val="679202193"/>
      </p:ext>
    </p:extLst>
  </p:cSld>
  <p:clrMapOvr>
    <a:masterClrMapping/>
  </p:clrMapOvr>
  <p:transition>
    <p:fade/>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E99F16-40DD-B923-AA5D-4280DE43AD5D}"/>
              </a:ext>
            </a:extLst>
          </p:cNvPr>
          <p:cNvSpPr>
            <a:spLocks noGrp="1"/>
          </p:cNvSpPr>
          <p:nvPr>
            <p:ph type="body" sz="quarter" idx="10"/>
          </p:nvPr>
        </p:nvSpPr>
        <p:spPr>
          <a:xfrm>
            <a:off x="324619" y="432372"/>
            <a:ext cx="3527301" cy="720082"/>
          </a:xfrm>
        </p:spPr>
        <p:txBody>
          <a:bodyPr lIns="91440" tIns="45720" rIns="91440" bIns="45720" anchor="t"/>
          <a:lstStyle/>
          <a:p>
            <a:r>
              <a:rPr lang="en-GB">
                <a:cs typeface="Calibri"/>
              </a:rPr>
              <a:t>Definitions </a:t>
            </a:r>
            <a:endParaRPr lang="en-US"/>
          </a:p>
        </p:txBody>
      </p:sp>
      <p:sp>
        <p:nvSpPr>
          <p:cNvPr id="3" name="Content Placeholder 2">
            <a:extLst>
              <a:ext uri="{FF2B5EF4-FFF2-40B4-BE49-F238E27FC236}">
                <a16:creationId xmlns:a16="http://schemas.microsoft.com/office/drawing/2014/main" id="{15285A38-1B8D-ACCC-C327-145C047CD7BC}"/>
              </a:ext>
            </a:extLst>
          </p:cNvPr>
          <p:cNvSpPr>
            <a:spLocks noGrp="1"/>
          </p:cNvSpPr>
          <p:nvPr>
            <p:ph sz="quarter" idx="11"/>
          </p:nvPr>
        </p:nvSpPr>
        <p:spPr>
          <a:xfrm>
            <a:off x="324619" y="952428"/>
            <a:ext cx="7776542" cy="3097213"/>
          </a:xfrm>
        </p:spPr>
        <p:txBody>
          <a:bodyPr lIns="91440" tIns="45720" rIns="91440" bIns="45720" anchor="t"/>
          <a:lstStyle/>
          <a:p>
            <a:pPr marL="171450" indent="-171450" algn="just">
              <a:spcBef>
                <a:spcPts val="0"/>
              </a:spcBef>
              <a:buFont typeface="Arial,Sans-Serif"/>
              <a:buChar char="•"/>
            </a:pPr>
            <a:r>
              <a:rPr lang="en-US">
                <a:latin typeface="+mn-lt"/>
                <a:ea typeface="+mj-lt"/>
                <a:cs typeface="+mj-lt"/>
              </a:rPr>
              <a:t>Percutaneous aortic valve implantation (TAVI):</a:t>
            </a:r>
            <a:r>
              <a:rPr lang="en-US" b="0">
                <a:latin typeface="+mn-lt"/>
                <a:ea typeface="+mj-lt"/>
                <a:cs typeface="+mj-lt"/>
              </a:rPr>
              <a:t> Total annual number of TAVI procedures performed in adult patients with aortic stenosis/regurgitation. Transapical and transfemoral interventions are included.</a:t>
            </a:r>
            <a:endParaRPr lang="en-US">
              <a:latin typeface="+mn-lt"/>
            </a:endParaRPr>
          </a:p>
          <a:p>
            <a:pPr marL="171450" indent="-171450" algn="just">
              <a:spcBef>
                <a:spcPts val="0"/>
              </a:spcBef>
              <a:buFont typeface="Arial,Sans-Serif"/>
              <a:buChar char="•"/>
            </a:pPr>
            <a:endParaRPr lang="en-US" b="0">
              <a:latin typeface="+mn-lt"/>
              <a:cs typeface="Calibri"/>
            </a:endParaRPr>
          </a:p>
          <a:p>
            <a:pPr marL="171450" indent="-171450" algn="just">
              <a:spcBef>
                <a:spcPts val="0"/>
              </a:spcBef>
              <a:buFont typeface="Arial,Sans-Serif"/>
              <a:buChar char="•"/>
            </a:pPr>
            <a:r>
              <a:rPr lang="en-US">
                <a:latin typeface="+mn-lt"/>
                <a:ea typeface="+mj-lt"/>
                <a:cs typeface="+mj-lt"/>
              </a:rPr>
              <a:t>Percutaneous procedures for congenital heart disease: </a:t>
            </a:r>
            <a:r>
              <a:rPr lang="en-US" b="0">
                <a:latin typeface="+mn-lt"/>
                <a:ea typeface="+mj-lt"/>
                <a:cs typeface="+mj-lt"/>
              </a:rPr>
              <a:t>Total annual number of percutaneous procedures used to treat congenital heart disease (pulmonary valve stenosis (PVS), ventricular septal defect (VSD), atrial septal defect (ASD), coarctation of the aorta, patent foramen </a:t>
            </a:r>
            <a:r>
              <a:rPr lang="en-US" b="0" err="1">
                <a:latin typeface="+mn-lt"/>
                <a:ea typeface="+mj-lt"/>
                <a:cs typeface="+mj-lt"/>
              </a:rPr>
              <a:t>ovale</a:t>
            </a:r>
            <a:r>
              <a:rPr lang="en-US" b="0">
                <a:latin typeface="+mn-lt"/>
                <a:ea typeface="+mj-lt"/>
                <a:cs typeface="+mj-lt"/>
              </a:rPr>
              <a:t> (PFO)), in either children or adults.</a:t>
            </a:r>
            <a:endParaRPr lang="en-US" b="0">
              <a:latin typeface="+mn-lt"/>
              <a:cs typeface="Calibri"/>
            </a:endParaRPr>
          </a:p>
          <a:p>
            <a:pPr marL="171450" indent="-171450" algn="just">
              <a:spcBef>
                <a:spcPts val="0"/>
              </a:spcBef>
              <a:buFont typeface="Arial,Sans-Serif"/>
              <a:buChar char="•"/>
            </a:pPr>
            <a:endParaRPr lang="en-US" b="0">
              <a:latin typeface="+mn-lt"/>
              <a:cs typeface="Calibri"/>
            </a:endParaRPr>
          </a:p>
          <a:p>
            <a:pPr marL="171450" indent="-171450" algn="just">
              <a:spcBef>
                <a:spcPts val="0"/>
              </a:spcBef>
              <a:buFont typeface="Arial,Sans-Serif"/>
              <a:buChar char="•"/>
            </a:pPr>
            <a:r>
              <a:rPr lang="en-US">
                <a:latin typeface="+mn-lt"/>
                <a:ea typeface="+mj-lt"/>
                <a:cs typeface="+mj-lt"/>
              </a:rPr>
              <a:t>Surgical interventions in congenital heart disease:</a:t>
            </a:r>
            <a:r>
              <a:rPr lang="en-US" b="0">
                <a:latin typeface="+mn-lt"/>
                <a:ea typeface="+mj-lt"/>
                <a:cs typeface="+mj-lt"/>
              </a:rPr>
              <a:t> Total annual number of surgical interventions used to treat congenital heart disease (pulmonary valve stenosis (PVS), ventricular septal defect (VSD), atrial septal defect (ASD), patent foramen </a:t>
            </a:r>
            <a:r>
              <a:rPr lang="en-US" b="0" err="1">
                <a:latin typeface="+mn-lt"/>
                <a:ea typeface="+mj-lt"/>
                <a:cs typeface="+mj-lt"/>
              </a:rPr>
              <a:t>ovale</a:t>
            </a:r>
            <a:r>
              <a:rPr lang="en-US" b="0">
                <a:latin typeface="+mn-lt"/>
                <a:ea typeface="+mj-lt"/>
                <a:cs typeface="+mj-lt"/>
              </a:rPr>
              <a:t> (PFO), coarctation of the aorta, coarctation of the aorta (CoA), tetralogy of Fallot (TOF), and transposition of the great arteries (TGA)), in either children or adults.</a:t>
            </a:r>
            <a:endParaRPr lang="en-US" b="0">
              <a:latin typeface="+mn-lt"/>
              <a:cs typeface="Calibri"/>
            </a:endParaRPr>
          </a:p>
          <a:p>
            <a:pPr marL="171450" indent="-171450" algn="just">
              <a:spcBef>
                <a:spcPts val="0"/>
              </a:spcBef>
              <a:buFont typeface="Arial,Sans-Serif"/>
              <a:buChar char="•"/>
            </a:pPr>
            <a:endParaRPr lang="en-US" b="0">
              <a:latin typeface="+mn-lt"/>
              <a:cs typeface="Calibri"/>
            </a:endParaRPr>
          </a:p>
          <a:p>
            <a:pPr marL="171450" indent="-171450" algn="just">
              <a:spcBef>
                <a:spcPts val="0"/>
              </a:spcBef>
              <a:buFont typeface="Arial,Sans-Serif"/>
              <a:buChar char="•"/>
            </a:pPr>
            <a:r>
              <a:rPr lang="en-US">
                <a:latin typeface="+mn-lt"/>
                <a:ea typeface="+mj-lt"/>
                <a:cs typeface="+mj-lt"/>
              </a:rPr>
              <a:t>Left, right and both ventricular assist device implantations:</a:t>
            </a:r>
            <a:r>
              <a:rPr lang="en-US" b="0">
                <a:latin typeface="+mn-lt"/>
                <a:ea typeface="+mj-lt"/>
                <a:cs typeface="+mj-lt"/>
              </a:rPr>
              <a:t> Total annual number of implantable left, right and both ventricular assist devices. Caution: intra-aortic balloon pump (IABP) and IMPELLA-like devices should be excluded.</a:t>
            </a:r>
            <a:endParaRPr lang="en-US" b="0">
              <a:latin typeface="+mn-lt"/>
              <a:cs typeface="Calibri"/>
            </a:endParaRPr>
          </a:p>
          <a:p>
            <a:pPr marL="171450" indent="-171450" algn="just">
              <a:spcBef>
                <a:spcPts val="0"/>
              </a:spcBef>
              <a:buFont typeface="Arial,Sans-Serif"/>
              <a:buChar char="•"/>
            </a:pPr>
            <a:endParaRPr lang="en-US" b="0">
              <a:latin typeface="+mn-lt"/>
              <a:cs typeface="Calibri"/>
            </a:endParaRPr>
          </a:p>
          <a:p>
            <a:pPr marL="171450" indent="-171450" algn="just">
              <a:spcBef>
                <a:spcPts val="0"/>
              </a:spcBef>
              <a:buFont typeface="Arial,Sans-Serif"/>
              <a:buChar char="•"/>
            </a:pPr>
            <a:r>
              <a:rPr lang="en-US">
                <a:latin typeface="+mn-lt"/>
                <a:cs typeface="Calibri"/>
              </a:rPr>
              <a:t>Heart transplantations: </a:t>
            </a:r>
            <a:r>
              <a:rPr lang="en-US" b="0">
                <a:latin typeface="+mn-lt"/>
                <a:cs typeface="Calibri"/>
              </a:rPr>
              <a:t>Total annual number of heart transplantations undertaken.</a:t>
            </a:r>
            <a:endParaRPr lang="en-US" b="0">
              <a:latin typeface="+mn-lt"/>
              <a:ea typeface="+mj-lt"/>
              <a:cs typeface="+mj-lt"/>
            </a:endParaRPr>
          </a:p>
          <a:p>
            <a:pPr marL="171450" indent="-171450">
              <a:spcBef>
                <a:spcPts val="0"/>
              </a:spcBef>
              <a:buFont typeface="Arial,Sans-Serif"/>
              <a:buChar char="•"/>
            </a:pPr>
            <a:endParaRPr lang="en-US" b="0">
              <a:cs typeface="Calibri"/>
            </a:endParaRPr>
          </a:p>
          <a:p>
            <a:pPr marL="171450" indent="-171450">
              <a:spcBef>
                <a:spcPts val="0"/>
              </a:spcBef>
              <a:buFont typeface="Arial,Sans-Serif"/>
              <a:buChar char="•"/>
            </a:pPr>
            <a:endParaRPr lang="en-US" b="0">
              <a:cs typeface="Calibri"/>
            </a:endParaRPr>
          </a:p>
          <a:p>
            <a:pPr marL="171450" indent="-171450">
              <a:spcBef>
                <a:spcPts val="0"/>
              </a:spcBef>
              <a:buFont typeface="Arial,Sans-Serif"/>
              <a:buChar char="•"/>
            </a:pPr>
            <a:endParaRPr lang="en-US" b="0">
              <a:cs typeface="Calibri"/>
            </a:endParaRPr>
          </a:p>
          <a:p>
            <a:pPr marL="171450" indent="-171450">
              <a:spcBef>
                <a:spcPts val="0"/>
              </a:spcBef>
              <a:buFont typeface="Arial,Sans-Serif"/>
              <a:buChar char="•"/>
            </a:pPr>
            <a:endParaRPr lang="en-US" b="0">
              <a:cs typeface="Calibri"/>
            </a:endParaRPr>
          </a:p>
          <a:p>
            <a:pPr marL="171450" indent="-171450">
              <a:spcBef>
                <a:spcPts val="0"/>
              </a:spcBef>
              <a:buFont typeface="Arial,Sans-Serif"/>
              <a:buChar char="•"/>
            </a:pPr>
            <a:endParaRPr lang="en-US" b="0">
              <a:cs typeface="Calibri"/>
            </a:endParaRPr>
          </a:p>
          <a:p>
            <a:pPr marL="171450" indent="-171450">
              <a:spcBef>
                <a:spcPts val="0"/>
              </a:spcBef>
              <a:buFont typeface="Arial,Sans-Serif"/>
              <a:buChar char="•"/>
            </a:pPr>
            <a:endParaRPr lang="en-US" b="0">
              <a:cs typeface="Calibri"/>
            </a:endParaRPr>
          </a:p>
          <a:p>
            <a:pPr marL="171450" indent="-171450">
              <a:spcBef>
                <a:spcPts val="0"/>
              </a:spcBef>
              <a:buFont typeface="Arial,Sans-Serif"/>
              <a:buChar char="•"/>
            </a:pPr>
            <a:endParaRPr lang="en-US" b="0">
              <a:cs typeface="Calibri"/>
            </a:endParaRPr>
          </a:p>
          <a:p>
            <a:pPr marL="171450" indent="-171450">
              <a:spcBef>
                <a:spcPts val="0"/>
              </a:spcBef>
              <a:buFont typeface="Arial,Sans-Serif"/>
              <a:buChar char="•"/>
            </a:pPr>
            <a:endParaRPr lang="en-US" b="0">
              <a:cs typeface="Calibri"/>
            </a:endParaRPr>
          </a:p>
          <a:p>
            <a:pPr marL="171450" indent="-171450">
              <a:spcBef>
                <a:spcPts val="0"/>
              </a:spcBef>
              <a:buFont typeface="Arial,Sans-Serif"/>
              <a:buChar char="•"/>
            </a:pPr>
            <a:endParaRPr lang="en-US" b="0">
              <a:cs typeface="Calibri"/>
            </a:endParaRPr>
          </a:p>
          <a:p>
            <a:endParaRPr lang="en-US">
              <a:cs typeface="Calibri"/>
            </a:endParaRPr>
          </a:p>
        </p:txBody>
      </p:sp>
    </p:spTree>
    <p:extLst>
      <p:ext uri="{BB962C8B-B14F-4D97-AF65-F5344CB8AC3E}">
        <p14:creationId xmlns:p14="http://schemas.microsoft.com/office/powerpoint/2010/main" val="347856738"/>
      </p:ext>
    </p:extLst>
  </p:cSld>
  <p:clrMapOvr>
    <a:masterClrMapping/>
  </p:clrMapOvr>
  <p:transition>
    <p:fade/>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428625" y="189617"/>
            <a:ext cx="3527301" cy="720082"/>
          </a:xfrm>
        </p:spPr>
        <p:txBody>
          <a:bodyPr lIns="91440" tIns="45720" rIns="91440" bIns="45720" anchor="t"/>
          <a:lstStyle/>
          <a:p>
            <a:r>
              <a:rPr lang="en-GB"/>
              <a:t>Definitions</a:t>
            </a:r>
            <a:endParaRPr lang="en-US">
              <a:ea typeface="+mj-lt"/>
              <a:cs typeface="+mj-lt"/>
            </a:endParaRPr>
          </a:p>
          <a:p>
            <a:endParaRPr lang="en-GB"/>
          </a:p>
        </p:txBody>
      </p:sp>
      <p:sp>
        <p:nvSpPr>
          <p:cNvPr id="7" name="Content Placeholder 6"/>
          <p:cNvSpPr>
            <a:spLocks noGrp="1"/>
          </p:cNvSpPr>
          <p:nvPr>
            <p:ph sz="quarter" idx="11"/>
          </p:nvPr>
        </p:nvSpPr>
        <p:spPr>
          <a:xfrm>
            <a:off x="359532" y="987574"/>
            <a:ext cx="8424936" cy="4032448"/>
          </a:xfrm>
        </p:spPr>
        <p:txBody>
          <a:bodyPr/>
          <a:lstStyle/>
          <a:p>
            <a:pPr algn="just"/>
            <a:endParaRPr lang="en-GB" b="0"/>
          </a:p>
          <a:p>
            <a:pPr marL="285750" indent="-285750" algn="just">
              <a:buFont typeface="Arial" panose="020B0604020202020204" pitchFamily="34" charset="0"/>
              <a:buChar char="•"/>
            </a:pPr>
            <a:endParaRPr lang="en-GB" b="0"/>
          </a:p>
          <a:p>
            <a:endParaRPr lang="en-GB" b="0"/>
          </a:p>
          <a:p>
            <a:endParaRPr lang="en-US" sz="1400" b="0"/>
          </a:p>
          <a:p>
            <a:pPr marL="285750" indent="-285750">
              <a:buFont typeface="Arial" panose="020B0604020202020204" pitchFamily="34" charset="0"/>
              <a:buChar char="•"/>
            </a:pPr>
            <a:endParaRPr lang="en-GB" sz="1400" b="0"/>
          </a:p>
          <a:p>
            <a:pPr marL="285750" indent="-285750">
              <a:buFont typeface="Arial" panose="020B0604020202020204" pitchFamily="34" charset="0"/>
              <a:buChar char="•"/>
            </a:pPr>
            <a:endParaRPr lang="en-GB" sz="1400" b="0"/>
          </a:p>
          <a:p>
            <a:pPr algn="just"/>
            <a:endParaRPr lang="en-GB" sz="1400"/>
          </a:p>
        </p:txBody>
      </p:sp>
      <p:sp>
        <p:nvSpPr>
          <p:cNvPr id="2" name="TextBox 1">
            <a:extLst>
              <a:ext uri="{FF2B5EF4-FFF2-40B4-BE49-F238E27FC236}">
                <a16:creationId xmlns:a16="http://schemas.microsoft.com/office/drawing/2014/main" id="{830B620E-0947-8757-0394-01A3CDA1B38E}"/>
              </a:ext>
            </a:extLst>
          </p:cNvPr>
          <p:cNvSpPr txBox="1"/>
          <p:nvPr/>
        </p:nvSpPr>
        <p:spPr>
          <a:xfrm>
            <a:off x="428625" y="549658"/>
            <a:ext cx="7315200" cy="4044184"/>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kumimoji="0" lang="en-GB" sz="1200" b="0" i="0" u="none" strike="noStrike" kern="1200" cap="none" spc="0" normalizeH="0" baseline="0" noProof="0">
              <a:ln>
                <a:noFill/>
              </a:ln>
              <a:solidFill>
                <a:prstClr val="black">
                  <a:lumMod val="95000"/>
                  <a:lumOff val="5000"/>
                </a:prstClr>
              </a:solidFill>
              <a:effectLst/>
              <a:uLnTx/>
              <a:uFillTx/>
              <a:latin typeface="Calibri"/>
              <a:ea typeface="+mn-ea"/>
            </a:endParaRPr>
          </a:p>
          <a:p>
            <a:pPr marR="0" lvl="0" algn="just" defTabSz="914400" rtl="0" eaLnBrk="1" fontAlgn="auto" latinLnBrk="0" hangingPunct="1">
              <a:lnSpc>
                <a:spcPct val="100000"/>
              </a:lnSpc>
              <a:spcBef>
                <a:spcPct val="20000"/>
              </a:spcBef>
              <a:spcAft>
                <a:spcPts val="0"/>
              </a:spcAft>
              <a:buClr>
                <a:srgbClr val="D00040"/>
              </a:buClr>
              <a:buSzTx/>
              <a:tabLst/>
              <a:defRPr/>
            </a:pPr>
            <a:endParaRPr lang="en-GB" sz="1200" b="0" i="0" u="none" strike="noStrike" kern="1200" cap="none" spc="0" normalizeH="0" baseline="0" noProof="0">
              <a:ln>
                <a:noFill/>
              </a:ln>
              <a:solidFill>
                <a:srgbClr val="000000"/>
              </a:solidFill>
              <a:effectLst/>
              <a:uLnTx/>
              <a:uFillTx/>
              <a:latin typeface="Calibri"/>
              <a:cs typeface="Calibri"/>
            </a:endParaRPr>
          </a:p>
          <a:p>
            <a:pPr marL="285750" indent="-285750" algn="just">
              <a:spcBef>
                <a:spcPct val="20000"/>
              </a:spcBef>
              <a:buClr>
                <a:srgbClr val="D00040"/>
              </a:buClr>
              <a:buFont typeface="Arial" panose="020B0604020202020204" pitchFamily="34" charset="0"/>
              <a:buChar char="•"/>
              <a:defRPr/>
            </a:pPr>
            <a:r>
              <a:rPr lang="en-GB" sz="1200" b="1">
                <a:ea typeface="+mn-lt"/>
                <a:cs typeface="+mn-lt"/>
              </a:rPr>
              <a:t>Hospitals with dedicated coronary care units</a:t>
            </a:r>
            <a:r>
              <a:rPr lang="en-GB" sz="1200">
                <a:ea typeface="+mn-lt"/>
                <a:cs typeface="+mn-lt"/>
              </a:rPr>
              <a:t>: Hospitals with dedicated coronary care units.</a:t>
            </a:r>
            <a:endParaRPr lang="en-GB" sz="1200" b="1">
              <a:ea typeface="+mn-lt"/>
              <a:cs typeface="+mn-lt"/>
            </a:endParaRPr>
          </a:p>
          <a:p>
            <a:pPr marL="285750" indent="-285750" algn="just">
              <a:spcBef>
                <a:spcPct val="20000"/>
              </a:spcBef>
              <a:buClr>
                <a:srgbClr val="D00040"/>
              </a:buClr>
              <a:buFont typeface="Arial" panose="020B0604020202020204" pitchFamily="34" charset="0"/>
              <a:buChar char="•"/>
              <a:defRPr/>
            </a:pPr>
            <a:endParaRPr lang="en-GB" sz="1200">
              <a:ea typeface="+mn-lt"/>
              <a:cs typeface="+mn-lt"/>
            </a:endParaRPr>
          </a:p>
          <a:p>
            <a:pPr marL="285750" indent="-285750" algn="just">
              <a:spcBef>
                <a:spcPct val="20000"/>
              </a:spcBef>
              <a:buClr>
                <a:srgbClr val="D00040"/>
              </a:buClr>
              <a:buFont typeface="Arial" panose="020B0604020202020204" pitchFamily="34" charset="0"/>
              <a:buChar char="•"/>
              <a:defRPr/>
            </a:pPr>
            <a:r>
              <a:rPr lang="en-GB" sz="1200" b="1">
                <a:ea typeface="+mn-lt"/>
                <a:cs typeface="+mn-lt"/>
              </a:rPr>
              <a:t>Hospitals with dedicated stroke units</a:t>
            </a:r>
            <a:r>
              <a:rPr lang="en-GB" sz="1200">
                <a:ea typeface="+mn-lt"/>
                <a:cs typeface="+mn-lt"/>
              </a:rPr>
              <a:t>: Total number of hospitals, public or private, with dedicated stroke units. </a:t>
            </a:r>
            <a:endParaRPr lang="en-GB" sz="1200" b="1">
              <a:ea typeface="+mn-lt"/>
              <a:cs typeface="+mn-lt"/>
            </a:endParaRPr>
          </a:p>
          <a:p>
            <a:pPr marL="285750" indent="-285750" algn="just">
              <a:spcBef>
                <a:spcPct val="20000"/>
              </a:spcBef>
              <a:buClr>
                <a:srgbClr val="D00040"/>
              </a:buClr>
              <a:buFont typeface="Arial" panose="020B0604020202020204" pitchFamily="34" charset="0"/>
              <a:buChar char="•"/>
              <a:defRPr/>
            </a:pPr>
            <a:endParaRPr lang="en-GB" sz="1200">
              <a:ea typeface="+mn-lt"/>
              <a:cs typeface="+mn-lt"/>
            </a:endParaRPr>
          </a:p>
          <a:p>
            <a:pPr marL="285750" indent="-285750" algn="just">
              <a:spcBef>
                <a:spcPct val="20000"/>
              </a:spcBef>
              <a:buClr>
                <a:srgbClr val="D00040"/>
              </a:buClr>
              <a:buFont typeface="Arial" panose="020B0604020202020204" pitchFamily="34" charset="0"/>
              <a:buChar char="•"/>
              <a:defRPr/>
            </a:pPr>
            <a:r>
              <a:rPr lang="en-GB" sz="1200" b="1">
                <a:ea typeface="+mn-lt"/>
                <a:cs typeface="+mn-lt"/>
              </a:rPr>
              <a:t>Hospital with </a:t>
            </a:r>
            <a:r>
              <a:rPr lang="en-GB" sz="1200" b="1" err="1">
                <a:ea typeface="+mn-lt"/>
                <a:cs typeface="+mn-lt"/>
              </a:rPr>
              <a:t>cath</a:t>
            </a:r>
            <a:r>
              <a:rPr lang="en-GB" sz="1200" b="1">
                <a:ea typeface="+mn-lt"/>
                <a:cs typeface="+mn-lt"/>
              </a:rPr>
              <a:t> labs:</a:t>
            </a:r>
            <a:r>
              <a:rPr lang="en-GB" sz="1200">
                <a:ea typeface="+mn-lt"/>
                <a:cs typeface="+mn-lt"/>
              </a:rPr>
              <a:t> Total number of hospitals, public or private, with one or more cardiac </a:t>
            </a:r>
            <a:r>
              <a:rPr lang="en-GB" sz="1200" err="1">
                <a:ea typeface="+mn-lt"/>
                <a:cs typeface="+mn-lt"/>
              </a:rPr>
              <a:t>cath</a:t>
            </a:r>
            <a:r>
              <a:rPr lang="en-GB" sz="1200">
                <a:ea typeface="+mn-lt"/>
                <a:cs typeface="+mn-lt"/>
              </a:rPr>
              <a:t> labs. If a hospital has more than one </a:t>
            </a:r>
            <a:r>
              <a:rPr lang="en-GB" sz="1200" err="1">
                <a:ea typeface="+mn-lt"/>
                <a:cs typeface="+mn-lt"/>
              </a:rPr>
              <a:t>cath</a:t>
            </a:r>
            <a:r>
              <a:rPr lang="en-GB" sz="1200">
                <a:ea typeface="+mn-lt"/>
                <a:cs typeface="+mn-lt"/>
              </a:rPr>
              <a:t> lab it is counted as one.</a:t>
            </a:r>
            <a:endParaRPr lang="en-GB" sz="1200" b="1">
              <a:ea typeface="+mn-lt"/>
              <a:cs typeface="+mn-lt"/>
            </a:endParaRPr>
          </a:p>
          <a:p>
            <a:pPr marL="285750" indent="-285750" algn="just">
              <a:spcBef>
                <a:spcPct val="20000"/>
              </a:spcBef>
              <a:buClr>
                <a:srgbClr val="D00040"/>
              </a:buClr>
              <a:buFont typeface="Arial" panose="020B0604020202020204" pitchFamily="34" charset="0"/>
              <a:buChar char="•"/>
              <a:defRPr/>
            </a:pPr>
            <a:endParaRPr lang="en-GB" sz="1200">
              <a:ea typeface="+mn-lt"/>
              <a:cs typeface="+mn-lt"/>
            </a:endParaRPr>
          </a:p>
          <a:p>
            <a:pPr marL="285750" indent="-285750" algn="just">
              <a:spcBef>
                <a:spcPct val="20000"/>
              </a:spcBef>
              <a:buClr>
                <a:srgbClr val="D00040"/>
              </a:buClr>
              <a:buFont typeface="Arial" panose="020B0604020202020204" pitchFamily="34" charset="0"/>
              <a:buChar char="•"/>
              <a:defRPr/>
            </a:pPr>
            <a:r>
              <a:rPr lang="en-GB" sz="1200" b="1">
                <a:ea typeface="+mn-lt"/>
                <a:cs typeface="+mn-lt"/>
              </a:rPr>
              <a:t>Hospitals with </a:t>
            </a:r>
            <a:r>
              <a:rPr lang="en-GB" sz="1200" b="1" err="1">
                <a:ea typeface="+mn-lt"/>
                <a:cs typeface="+mn-lt"/>
              </a:rPr>
              <a:t>cath</a:t>
            </a:r>
            <a:r>
              <a:rPr lang="en-GB" sz="1200" b="1">
                <a:ea typeface="+mn-lt"/>
                <a:cs typeface="+mn-lt"/>
              </a:rPr>
              <a:t> labs on 24 hours/7 days service</a:t>
            </a:r>
            <a:r>
              <a:rPr lang="en-GB" sz="1200">
                <a:ea typeface="+mn-lt"/>
                <a:cs typeface="+mn-lt"/>
              </a:rPr>
              <a:t>: Total number of hospitals, public or private, with one or more </a:t>
            </a:r>
            <a:r>
              <a:rPr lang="en-GB" sz="1200" err="1">
                <a:ea typeface="+mn-lt"/>
                <a:cs typeface="+mn-lt"/>
              </a:rPr>
              <a:t>cath</a:t>
            </a:r>
            <a:r>
              <a:rPr lang="en-GB" sz="1200">
                <a:ea typeface="+mn-lt"/>
                <a:cs typeface="+mn-lt"/>
              </a:rPr>
              <a:t> labs performing urgent or primary percutaneous coronary interventions in patients with acute coronary syndromes 24 hours a day, 7 days a week.</a:t>
            </a:r>
            <a:endParaRPr lang="en-GB" sz="1200" b="1">
              <a:ea typeface="+mn-lt"/>
              <a:cs typeface="+mn-lt"/>
            </a:endParaRPr>
          </a:p>
          <a:p>
            <a:pPr marL="285750" indent="-285750" algn="just">
              <a:spcBef>
                <a:spcPct val="20000"/>
              </a:spcBef>
              <a:buClr>
                <a:srgbClr val="D00040"/>
              </a:buClr>
              <a:buFont typeface="Arial" panose="020B0604020202020204" pitchFamily="34" charset="0"/>
              <a:buChar char="•"/>
              <a:defRPr/>
            </a:pPr>
            <a:endParaRPr lang="en-GB" sz="1200">
              <a:ea typeface="+mn-lt"/>
              <a:cs typeface="+mn-lt"/>
            </a:endParaRPr>
          </a:p>
          <a:p>
            <a:pPr marL="285750" indent="-285750" algn="just">
              <a:spcBef>
                <a:spcPct val="20000"/>
              </a:spcBef>
              <a:buClr>
                <a:srgbClr val="D00040"/>
              </a:buClr>
              <a:buFont typeface="Arial" panose="020B0604020202020204" pitchFamily="34" charset="0"/>
              <a:buChar char="•"/>
              <a:defRPr/>
            </a:pPr>
            <a:r>
              <a:rPr lang="en-GB" sz="1200" b="1">
                <a:ea typeface="+mn-lt"/>
                <a:cs typeface="+mn-lt"/>
              </a:rPr>
              <a:t>Hospitals undertaking electrophysiology procedures</a:t>
            </a:r>
            <a:r>
              <a:rPr lang="en-GB" sz="1200">
                <a:ea typeface="+mn-lt"/>
                <a:cs typeface="+mn-lt"/>
              </a:rPr>
              <a:t>: Total number of hospitals, public or private, undertaking electrophysiology procedures for diagnostic or interventional purposes</a:t>
            </a:r>
            <a:endParaRPr lang="en-GB" sz="1200" b="1">
              <a:ea typeface="+mn-lt"/>
              <a:cs typeface="+mn-lt"/>
            </a:endParaRPr>
          </a:p>
          <a:p>
            <a:pPr marL="285750" indent="-285750" algn="just">
              <a:spcBef>
                <a:spcPct val="20000"/>
              </a:spcBef>
              <a:buClr>
                <a:srgbClr val="D00040"/>
              </a:buClr>
              <a:buFont typeface="Arial" panose="020B0604020202020204" pitchFamily="34" charset="0"/>
              <a:buChar char="•"/>
              <a:defRPr/>
            </a:pPr>
            <a:endParaRPr lang="en-GB" sz="1200">
              <a:ea typeface="+mn-lt"/>
              <a:cs typeface="+mn-lt"/>
            </a:endParaRPr>
          </a:p>
          <a:p>
            <a:pPr marL="285750" indent="-285750" algn="just">
              <a:spcBef>
                <a:spcPct val="20000"/>
              </a:spcBef>
              <a:buClr>
                <a:srgbClr val="D00040"/>
              </a:buClr>
              <a:buFont typeface="Arial" panose="020B0604020202020204" pitchFamily="34" charset="0"/>
              <a:buChar char="•"/>
              <a:defRPr/>
            </a:pPr>
            <a:r>
              <a:rPr lang="en-GB" sz="1200" b="1">
                <a:ea typeface="+mn-lt"/>
                <a:cs typeface="+mn-lt"/>
              </a:rPr>
              <a:t>Hospitals implanting pacemakers</a:t>
            </a:r>
            <a:r>
              <a:rPr lang="en-GB" sz="1200">
                <a:ea typeface="+mn-lt"/>
                <a:cs typeface="+mn-lt"/>
              </a:rPr>
              <a:t>: Total number of hospitals, public or private, implanting pacemakers. One centre may have more than one lab implanting pacemakers but is counted as one.</a:t>
            </a:r>
            <a:endParaRPr lang="en-GB" sz="1200" b="1">
              <a:ea typeface="+mn-lt"/>
              <a:cs typeface="+mn-lt"/>
            </a:endParaRPr>
          </a:p>
        </p:txBody>
      </p:sp>
    </p:spTree>
    <p:extLst>
      <p:ext uri="{BB962C8B-B14F-4D97-AF65-F5344CB8AC3E}">
        <p14:creationId xmlns:p14="http://schemas.microsoft.com/office/powerpoint/2010/main" val="72955501"/>
      </p:ext>
    </p:extLst>
  </p:cSld>
  <p:clrMapOvr>
    <a:masterClrMapping/>
  </p:clrMapOvr>
  <p:transition>
    <p:fade/>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59530" y="276670"/>
            <a:ext cx="3527301" cy="720082"/>
          </a:xfrm>
        </p:spPr>
        <p:txBody>
          <a:bodyPr/>
          <a:lstStyle/>
          <a:p>
            <a:r>
              <a:rPr lang="en-GB"/>
              <a:t>Definitions</a:t>
            </a:r>
          </a:p>
        </p:txBody>
      </p:sp>
      <p:sp>
        <p:nvSpPr>
          <p:cNvPr id="7" name="Content Placeholder 6"/>
          <p:cNvSpPr>
            <a:spLocks noGrp="1"/>
          </p:cNvSpPr>
          <p:nvPr>
            <p:ph sz="quarter" idx="11"/>
          </p:nvPr>
        </p:nvSpPr>
        <p:spPr>
          <a:xfrm>
            <a:off x="359532" y="987574"/>
            <a:ext cx="8424936" cy="4032448"/>
          </a:xfrm>
        </p:spPr>
        <p:txBody>
          <a:bodyPr/>
          <a:lstStyle/>
          <a:p>
            <a:pPr algn="just"/>
            <a:endParaRPr lang="en-GB" b="0"/>
          </a:p>
          <a:p>
            <a:pPr marL="285750" indent="-285750" algn="just">
              <a:buFont typeface="Arial" panose="020B0604020202020204" pitchFamily="34" charset="0"/>
              <a:buChar char="•"/>
            </a:pPr>
            <a:endParaRPr lang="en-GB" b="0"/>
          </a:p>
          <a:p>
            <a:endParaRPr lang="en-GB" b="0"/>
          </a:p>
          <a:p>
            <a:endParaRPr lang="en-US" sz="1400" b="0"/>
          </a:p>
          <a:p>
            <a:pPr marL="285750" indent="-285750">
              <a:buFont typeface="Arial" panose="020B0604020202020204" pitchFamily="34" charset="0"/>
              <a:buChar char="•"/>
            </a:pPr>
            <a:endParaRPr lang="en-GB" sz="1400" b="0"/>
          </a:p>
          <a:p>
            <a:pPr marL="285750" indent="-285750">
              <a:buFont typeface="Arial" panose="020B0604020202020204" pitchFamily="34" charset="0"/>
              <a:buChar char="•"/>
            </a:pPr>
            <a:endParaRPr lang="en-GB" sz="1400" b="0"/>
          </a:p>
          <a:p>
            <a:pPr algn="just"/>
            <a:endParaRPr lang="en-GB" sz="1400"/>
          </a:p>
        </p:txBody>
      </p:sp>
      <p:sp>
        <p:nvSpPr>
          <p:cNvPr id="2" name="TextBox 1">
            <a:extLst>
              <a:ext uri="{FF2B5EF4-FFF2-40B4-BE49-F238E27FC236}">
                <a16:creationId xmlns:a16="http://schemas.microsoft.com/office/drawing/2014/main" id="{830B620E-0947-8757-0394-01A3CDA1B38E}"/>
              </a:ext>
            </a:extLst>
          </p:cNvPr>
          <p:cNvSpPr txBox="1"/>
          <p:nvPr/>
        </p:nvSpPr>
        <p:spPr>
          <a:xfrm>
            <a:off x="359531" y="612374"/>
            <a:ext cx="7420013" cy="4154984"/>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ct val="20000"/>
              </a:spcBef>
              <a:spcAft>
                <a:spcPts val="0"/>
              </a:spcAft>
              <a:buClr>
                <a:srgbClr val="D00040"/>
              </a:buClr>
              <a:buSzTx/>
              <a:buFont typeface="Arial" panose="020B0604020202020204" pitchFamily="34" charset="0"/>
              <a:buChar char="•"/>
              <a:tabLst/>
              <a:defRPr/>
            </a:pPr>
            <a:endParaRPr kumimoji="0" lang="en-GB" sz="1200" b="0" i="0" u="none" strike="noStrike" kern="1200" cap="none" spc="0" normalizeH="0" baseline="0" noProof="0">
              <a:ln>
                <a:noFill/>
              </a:ln>
              <a:solidFill>
                <a:prstClr val="black">
                  <a:lumMod val="95000"/>
                  <a:lumOff val="5000"/>
                </a:prstClr>
              </a:solidFill>
              <a:effectLst/>
              <a:uLnTx/>
              <a:uFillTx/>
              <a:latin typeface="Calibri"/>
              <a:ea typeface="+mn-ea"/>
            </a:endParaRPr>
          </a:p>
          <a:p>
            <a:pPr marL="285750" indent="-285750" algn="just">
              <a:spcBef>
                <a:spcPct val="20000"/>
              </a:spcBef>
              <a:buClr>
                <a:srgbClr val="D00040"/>
              </a:buClr>
              <a:buFont typeface="Arial,Sans-Serif" panose="020B0604020202020204" pitchFamily="34" charset="0"/>
              <a:buChar char="•"/>
              <a:defRPr/>
            </a:pPr>
            <a:r>
              <a:rPr lang="en-GB" sz="1200" b="1">
                <a:latin typeface="Calibri"/>
                <a:cs typeface="Calibri"/>
              </a:rPr>
              <a:t>Hospitals implanting cardioverter defibrillators (ICDs)</a:t>
            </a:r>
            <a:r>
              <a:rPr lang="en-GB" sz="1200">
                <a:latin typeface="Calibri"/>
                <a:cs typeface="Calibri"/>
              </a:rPr>
              <a:t>: Total number of hospitals, public or private, implanting ICDs. One centre may have more than one lab implanting ICDs, but it is counted as one.</a:t>
            </a:r>
            <a:endParaRPr lang="en-GB" sz="1200">
              <a:ea typeface="+mn-lt"/>
              <a:cs typeface="+mn-lt"/>
            </a:endParaRPr>
          </a:p>
          <a:p>
            <a:pPr marL="285750" indent="-285750" algn="just">
              <a:spcBef>
                <a:spcPct val="20000"/>
              </a:spcBef>
              <a:buClr>
                <a:srgbClr val="D00040"/>
              </a:buClr>
              <a:buFont typeface="Arial,Sans-Serif" panose="020B0604020202020204" pitchFamily="34" charset="0"/>
              <a:buChar char="•"/>
              <a:defRPr/>
            </a:pPr>
            <a:endParaRPr lang="en-GB" sz="1200">
              <a:latin typeface="Calibri"/>
              <a:cs typeface="Calibri"/>
            </a:endParaRPr>
          </a:p>
          <a:p>
            <a:pPr marL="285750" indent="-285750" algn="just">
              <a:spcBef>
                <a:spcPct val="20000"/>
              </a:spcBef>
              <a:buFont typeface="Arial,Sans-Serif" panose="020B0604020202020204" pitchFamily="34" charset="0"/>
              <a:buChar char="•"/>
              <a:defRPr/>
            </a:pPr>
            <a:r>
              <a:rPr lang="en-GB" sz="1200" b="1">
                <a:latin typeface="Calibri"/>
                <a:cs typeface="Calibri"/>
              </a:rPr>
              <a:t>Hospitals implanting cardiac resynchronization therapy (CRT) devices</a:t>
            </a:r>
            <a:r>
              <a:rPr lang="en-GB" sz="1200">
                <a:latin typeface="Calibri"/>
                <a:cs typeface="Calibri"/>
              </a:rPr>
              <a:t>: Total number of hospitals, public or private, implanting CRT devices, pacemakers and/or ICDs.</a:t>
            </a:r>
            <a:endParaRPr lang="en-GB" sz="1200">
              <a:ea typeface="+mn-lt"/>
              <a:cs typeface="+mn-lt"/>
            </a:endParaRPr>
          </a:p>
          <a:p>
            <a:pPr marL="285750" indent="-285750" algn="just">
              <a:spcBef>
                <a:spcPct val="20000"/>
              </a:spcBef>
              <a:buFont typeface="Arial,Sans-Serif" panose="020B0604020202020204" pitchFamily="34" charset="0"/>
              <a:buChar char="•"/>
              <a:defRPr/>
            </a:pPr>
            <a:endParaRPr lang="en-GB" sz="1200">
              <a:latin typeface="Calibri"/>
              <a:cs typeface="Calibri"/>
            </a:endParaRPr>
          </a:p>
          <a:p>
            <a:pPr marL="285750" indent="-285750" algn="just">
              <a:spcBef>
                <a:spcPct val="20000"/>
              </a:spcBef>
              <a:buFont typeface="Arial,Sans-Serif" panose="020B0604020202020204" pitchFamily="34" charset="0"/>
              <a:buChar char="•"/>
              <a:defRPr/>
            </a:pPr>
            <a:r>
              <a:rPr lang="en-GB" sz="1200" b="1">
                <a:latin typeface="Calibri"/>
                <a:cs typeface="Calibri"/>
              </a:rPr>
              <a:t>Hospitals with </a:t>
            </a:r>
            <a:r>
              <a:rPr lang="en-GB" sz="1200" b="1" err="1">
                <a:latin typeface="Calibri"/>
                <a:cs typeface="Calibri"/>
              </a:rPr>
              <a:t>cath</a:t>
            </a:r>
            <a:r>
              <a:rPr lang="en-GB" sz="1200" b="1">
                <a:latin typeface="Calibri"/>
                <a:cs typeface="Calibri"/>
              </a:rPr>
              <a:t> labs performing structural heart disease interventions in the adult</a:t>
            </a:r>
            <a:r>
              <a:rPr lang="en-GB" sz="1200">
                <a:latin typeface="Calibri"/>
                <a:cs typeface="Calibri"/>
              </a:rPr>
              <a:t>: Total number of hospitals, public or private, with one or more </a:t>
            </a:r>
            <a:r>
              <a:rPr lang="en-GB" sz="1200" err="1">
                <a:latin typeface="Calibri"/>
                <a:cs typeface="Calibri"/>
              </a:rPr>
              <a:t>cath</a:t>
            </a:r>
            <a:r>
              <a:rPr lang="en-GB" sz="1200">
                <a:latin typeface="Calibri"/>
                <a:cs typeface="Calibri"/>
              </a:rPr>
              <a:t> labs performing percutaneous transcatheter aortic valve implantations (TAVI), mitral and/or tricuspid valve interventions, left atrial appendage (LAA) closures, patent foramen </a:t>
            </a:r>
            <a:r>
              <a:rPr lang="en-GB" sz="1200" err="1">
                <a:latin typeface="Calibri"/>
                <a:cs typeface="Calibri"/>
              </a:rPr>
              <a:t>ovale</a:t>
            </a:r>
            <a:r>
              <a:rPr lang="en-GB" sz="1200">
                <a:latin typeface="Calibri"/>
                <a:cs typeface="Calibri"/>
              </a:rPr>
              <a:t> (PFO) closures, atrial septal defects (ASD) closures or ventricular septal defects (VSD) closures, with or without on-site cardiac surgery.</a:t>
            </a:r>
            <a:endParaRPr lang="en-GB" sz="1200">
              <a:ea typeface="+mn-lt"/>
              <a:cs typeface="+mn-lt"/>
            </a:endParaRPr>
          </a:p>
          <a:p>
            <a:pPr marL="285750" indent="-285750" algn="just">
              <a:spcBef>
                <a:spcPct val="20000"/>
              </a:spcBef>
              <a:buFont typeface="Arial,Sans-Serif" panose="020B0604020202020204" pitchFamily="34" charset="0"/>
              <a:buChar char="•"/>
              <a:defRPr/>
            </a:pPr>
            <a:endParaRPr lang="en-GB" sz="1200">
              <a:latin typeface="Calibri"/>
              <a:cs typeface="Calibri"/>
            </a:endParaRPr>
          </a:p>
          <a:p>
            <a:pPr marL="285750" indent="-285750" algn="just">
              <a:spcBef>
                <a:spcPct val="20000"/>
              </a:spcBef>
              <a:buFont typeface="Arial,Sans-Serif" panose="020B0604020202020204" pitchFamily="34" charset="0"/>
              <a:buChar char="•"/>
              <a:defRPr/>
            </a:pPr>
            <a:r>
              <a:rPr lang="en-GB" sz="1200" b="1">
                <a:latin typeface="Calibri"/>
                <a:cs typeface="Calibri"/>
              </a:rPr>
              <a:t>Hospitals with </a:t>
            </a:r>
            <a:r>
              <a:rPr lang="en-GB" sz="1200" b="1" err="1">
                <a:latin typeface="Calibri"/>
                <a:cs typeface="Calibri"/>
              </a:rPr>
              <a:t>cath</a:t>
            </a:r>
            <a:r>
              <a:rPr lang="en-GB" sz="1200" b="1">
                <a:latin typeface="Calibri"/>
                <a:cs typeface="Calibri"/>
              </a:rPr>
              <a:t> labs performing structural heart disease interventions in children</a:t>
            </a:r>
            <a:r>
              <a:rPr lang="en-GB" sz="1200">
                <a:latin typeface="Calibri"/>
                <a:cs typeface="Calibri"/>
              </a:rPr>
              <a:t>: Total number of hospitals, public or private, in which percutaneous techniques are used to treat structural heart disease in children.</a:t>
            </a:r>
            <a:endParaRPr lang="en-GB" sz="1200">
              <a:ea typeface="+mn-lt"/>
              <a:cs typeface="+mn-lt"/>
            </a:endParaRPr>
          </a:p>
          <a:p>
            <a:pPr marL="285750" indent="-285750" algn="just">
              <a:spcBef>
                <a:spcPct val="20000"/>
              </a:spcBef>
              <a:buFont typeface="Arial,Sans-Serif" panose="020B0604020202020204" pitchFamily="34" charset="0"/>
              <a:buChar char="•"/>
              <a:defRPr/>
            </a:pPr>
            <a:endParaRPr lang="en-GB" sz="1200">
              <a:latin typeface="Calibri"/>
              <a:cs typeface="Calibri"/>
            </a:endParaRPr>
          </a:p>
          <a:p>
            <a:pPr marL="285750" indent="-285750" algn="just">
              <a:spcBef>
                <a:spcPct val="20000"/>
              </a:spcBef>
              <a:buFont typeface="Arial,Sans-Serif" panose="020B0604020202020204" pitchFamily="34" charset="0"/>
              <a:buChar char="•"/>
              <a:defRPr/>
            </a:pPr>
            <a:r>
              <a:rPr lang="en-GB" sz="1200" b="1">
                <a:latin typeface="Calibri"/>
                <a:cs typeface="Calibri"/>
              </a:rPr>
              <a:t>Hospitals with cardiac surgery</a:t>
            </a:r>
            <a:r>
              <a:rPr lang="en-GB" sz="1200">
                <a:latin typeface="Calibri"/>
                <a:cs typeface="Calibri"/>
              </a:rPr>
              <a:t>: Total number of hospitals, public or private, in which cardiac surgery is undertaken onsite.</a:t>
            </a:r>
            <a:endParaRPr lang="en-GB" sz="1200">
              <a:ea typeface="+mn-lt"/>
              <a:cs typeface="+mn-lt"/>
            </a:endParaRPr>
          </a:p>
          <a:p>
            <a:pPr marL="285750" indent="-285750" algn="just">
              <a:spcBef>
                <a:spcPct val="20000"/>
              </a:spcBef>
              <a:buFont typeface="Arial,Sans-Serif" panose="020B0604020202020204" pitchFamily="34" charset="0"/>
              <a:buChar char="•"/>
              <a:defRPr/>
            </a:pPr>
            <a:endParaRPr lang="en-GB" sz="1200">
              <a:ea typeface="+mn-lt"/>
              <a:cs typeface="+mn-lt"/>
            </a:endParaRPr>
          </a:p>
        </p:txBody>
      </p:sp>
    </p:spTree>
    <p:extLst>
      <p:ext uri="{BB962C8B-B14F-4D97-AF65-F5344CB8AC3E}">
        <p14:creationId xmlns:p14="http://schemas.microsoft.com/office/powerpoint/2010/main" val="2196192270"/>
      </p:ext>
    </p:extLst>
  </p:cSld>
  <p:clrMapOvr>
    <a:masterClrMapping/>
  </p:clrMapOvr>
  <p:transition>
    <p:fade/>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3C716B-346E-2A21-4FE9-322A21D7D40E}"/>
              </a:ext>
            </a:extLst>
          </p:cNvPr>
          <p:cNvSpPr>
            <a:spLocks noGrp="1"/>
          </p:cNvSpPr>
          <p:nvPr>
            <p:ph type="body" sz="quarter" idx="10"/>
          </p:nvPr>
        </p:nvSpPr>
        <p:spPr>
          <a:xfrm>
            <a:off x="324619" y="318071"/>
            <a:ext cx="3527301" cy="720082"/>
          </a:xfrm>
        </p:spPr>
        <p:txBody>
          <a:bodyPr lIns="91440" tIns="45720" rIns="91440" bIns="45720" anchor="t"/>
          <a:lstStyle/>
          <a:p>
            <a:r>
              <a:rPr lang="en-GB">
                <a:ea typeface="+mj-lt"/>
                <a:cs typeface="+mj-lt"/>
              </a:rPr>
              <a:t>Definitions</a:t>
            </a:r>
            <a:endParaRPr lang="en-US"/>
          </a:p>
        </p:txBody>
      </p:sp>
      <p:sp>
        <p:nvSpPr>
          <p:cNvPr id="3" name="Content Placeholder 2">
            <a:extLst>
              <a:ext uri="{FF2B5EF4-FFF2-40B4-BE49-F238E27FC236}">
                <a16:creationId xmlns:a16="http://schemas.microsoft.com/office/drawing/2014/main" id="{4419AC47-E66D-6FEF-E6E1-61407EB79E64}"/>
              </a:ext>
            </a:extLst>
          </p:cNvPr>
          <p:cNvSpPr>
            <a:spLocks noGrp="1"/>
          </p:cNvSpPr>
          <p:nvPr>
            <p:ph sz="quarter" idx="11"/>
          </p:nvPr>
        </p:nvSpPr>
        <p:spPr>
          <a:xfrm>
            <a:off x="324619" y="904841"/>
            <a:ext cx="7433494" cy="3701843"/>
          </a:xfrm>
        </p:spPr>
        <p:txBody>
          <a:bodyPr lIns="91440" tIns="45720" rIns="91440" bIns="45720" anchor="t"/>
          <a:lstStyle/>
          <a:p>
            <a:pPr marL="285750" indent="-285750" algn="just">
              <a:buFont typeface="Arial,Sans-Serif"/>
              <a:buChar char="•"/>
            </a:pPr>
            <a:r>
              <a:rPr lang="en-GB">
                <a:cs typeface="Calibri"/>
              </a:rPr>
              <a:t>Hospitals undertaking congenital heart disease surgery</a:t>
            </a:r>
            <a:r>
              <a:rPr lang="en-GB" b="0">
                <a:cs typeface="Calibri"/>
              </a:rPr>
              <a:t>: Total number of hospitals, public or private, in which surgical techniques are used to treat congenital heart disease in either children or adults.</a:t>
            </a:r>
            <a:endParaRPr lang="en-GB" b="0">
              <a:ea typeface="+mj-lt"/>
              <a:cs typeface="+mj-lt"/>
            </a:endParaRPr>
          </a:p>
          <a:p>
            <a:pPr marL="285750" indent="-285750" algn="just">
              <a:buFont typeface="Arial,Sans-Serif"/>
              <a:buChar char="•"/>
            </a:pPr>
            <a:endParaRPr lang="en-GB" b="0">
              <a:cs typeface="Calibri"/>
            </a:endParaRPr>
          </a:p>
          <a:p>
            <a:pPr marL="285750" indent="-285750" algn="just">
              <a:buFont typeface="Arial,Sans-Serif"/>
              <a:buChar char="•"/>
            </a:pPr>
            <a:r>
              <a:rPr lang="en-GB">
                <a:cs typeface="Calibri"/>
              </a:rPr>
              <a:t>Hospitals with cardiac transplantation programmes</a:t>
            </a:r>
            <a:r>
              <a:rPr lang="en-GB" b="0">
                <a:cs typeface="Calibri"/>
              </a:rPr>
              <a:t>: Total number of hospitals, public or private, undertaking cardiac transplantations in either children or adults.</a:t>
            </a:r>
            <a:endParaRPr lang="en-GB" b="0">
              <a:ea typeface="+mj-lt"/>
              <a:cs typeface="+mj-lt"/>
            </a:endParaRPr>
          </a:p>
          <a:p>
            <a:pPr marL="285750" indent="-285750" algn="just">
              <a:buFont typeface="Arial,Sans-Serif"/>
              <a:buChar char="•"/>
            </a:pPr>
            <a:endParaRPr lang="en-GB" b="0">
              <a:cs typeface="Calibri"/>
            </a:endParaRPr>
          </a:p>
          <a:p>
            <a:pPr marL="285750" indent="-285750" algn="just">
              <a:buFont typeface="Arial,Sans-Serif"/>
              <a:buChar char="•"/>
            </a:pPr>
            <a:r>
              <a:rPr lang="en-GB">
                <a:cs typeface="Calibri"/>
              </a:rPr>
              <a:t>Hospitals with cardiac rehabilitation programmes</a:t>
            </a:r>
            <a:r>
              <a:rPr lang="en-GB" b="0">
                <a:cs typeface="Calibri"/>
              </a:rPr>
              <a:t>: Total number of hospitals, public or private, with cardiac rehabilitation programmes.</a:t>
            </a:r>
            <a:endParaRPr lang="en-GB" b="0">
              <a:ea typeface="+mj-lt"/>
              <a:cs typeface="+mj-lt"/>
            </a:endParaRPr>
          </a:p>
          <a:p>
            <a:pPr marL="285750" indent="-285750" algn="just">
              <a:buFont typeface="Arial,Sans-Serif"/>
              <a:buChar char="•"/>
            </a:pPr>
            <a:endParaRPr lang="en-GB" b="0">
              <a:cs typeface="Calibri"/>
            </a:endParaRPr>
          </a:p>
          <a:p>
            <a:pPr marL="285750" indent="-285750" algn="just">
              <a:buFont typeface="Arial,Sans-Serif"/>
              <a:buChar char="•"/>
            </a:pPr>
            <a:r>
              <a:rPr lang="en-GB">
                <a:cs typeface="Calibri"/>
              </a:rPr>
              <a:t>Cardiologists (total):</a:t>
            </a:r>
            <a:r>
              <a:rPr lang="en-GB" b="0">
                <a:cs typeface="Calibri"/>
              </a:rPr>
              <a:t> Total number of cardiologists (officially recognized) practicing in the country. </a:t>
            </a:r>
            <a:endParaRPr lang="en-GB" b="0">
              <a:ea typeface="+mj-lt"/>
              <a:cs typeface="+mj-lt"/>
            </a:endParaRPr>
          </a:p>
          <a:p>
            <a:pPr marL="285750" indent="-285750" algn="just">
              <a:buFont typeface="Arial,Sans-Serif"/>
              <a:buChar char="•"/>
            </a:pPr>
            <a:endParaRPr lang="en-GB" b="0">
              <a:cs typeface="Calibri"/>
            </a:endParaRPr>
          </a:p>
          <a:p>
            <a:pPr marL="285750" indent="-285750" algn="just">
              <a:buFont typeface="Arial,Sans-Serif"/>
              <a:buChar char="•"/>
            </a:pPr>
            <a:r>
              <a:rPr lang="en-GB">
                <a:cs typeface="Calibri"/>
              </a:rPr>
              <a:t>Cardiologists, females: </a:t>
            </a:r>
            <a:r>
              <a:rPr lang="en-GB" b="0">
                <a:cs typeface="Calibri"/>
              </a:rPr>
              <a:t>Cardiologists, females (% of cardiologists, total)</a:t>
            </a:r>
            <a:endParaRPr lang="en-GB" b="0">
              <a:ea typeface="+mj-lt"/>
              <a:cs typeface="+mj-lt"/>
            </a:endParaRPr>
          </a:p>
          <a:p>
            <a:pPr marL="285750" indent="-285750" algn="just">
              <a:buFont typeface="Arial,Sans-Serif"/>
              <a:buChar char="•"/>
            </a:pPr>
            <a:endParaRPr lang="en-US" b="0">
              <a:cs typeface="Calibri"/>
            </a:endParaRPr>
          </a:p>
          <a:p>
            <a:pPr marL="285750" indent="-285750" algn="just">
              <a:buFont typeface="Arial,Sans-Serif"/>
              <a:buChar char="•"/>
            </a:pPr>
            <a:r>
              <a:rPr lang="en-GB">
                <a:ea typeface="+mj-lt"/>
                <a:cs typeface="+mj-lt"/>
              </a:rPr>
              <a:t>Interventional cardiologists</a:t>
            </a:r>
            <a:r>
              <a:rPr lang="en-GB" b="0">
                <a:ea typeface="+mj-lt"/>
                <a:cs typeface="+mj-lt"/>
              </a:rPr>
              <a:t>: Total number of trained cardiologists performing percutaneous interventions.</a:t>
            </a:r>
          </a:p>
          <a:p>
            <a:pPr marL="285750" indent="-285750" algn="just">
              <a:buFont typeface="Arial,Sans-Serif"/>
              <a:buChar char="•"/>
            </a:pPr>
            <a:endParaRPr lang="en-GB" b="0">
              <a:ea typeface="+mj-lt"/>
              <a:cs typeface="+mj-lt"/>
            </a:endParaRPr>
          </a:p>
          <a:p>
            <a:pPr marL="285750" indent="-285750" algn="just">
              <a:buFont typeface="Arial,Sans-Serif"/>
              <a:buChar char="•"/>
            </a:pPr>
            <a:r>
              <a:rPr lang="en-GB">
                <a:ea typeface="+mj-lt"/>
                <a:cs typeface="+mj-lt"/>
              </a:rPr>
              <a:t>Cardiac surgeons:</a:t>
            </a:r>
            <a:r>
              <a:rPr lang="en-GB" b="0">
                <a:ea typeface="+mj-lt"/>
                <a:cs typeface="+mj-lt"/>
              </a:rPr>
              <a:t> Total number of cardiac surgeons. This includes qualified thoracic surgeons routinely undertaking cardiac operations </a:t>
            </a:r>
          </a:p>
        </p:txBody>
      </p:sp>
    </p:spTree>
    <p:extLst>
      <p:ext uri="{BB962C8B-B14F-4D97-AF65-F5344CB8AC3E}">
        <p14:creationId xmlns:p14="http://schemas.microsoft.com/office/powerpoint/2010/main" val="3231249560"/>
      </p:ext>
    </p:extLst>
  </p:cSld>
  <p:clrMapOvr>
    <a:masterClrMapping/>
  </p:clrMapOvr>
  <p:transition>
    <p:fade/>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941171D6-0539-436B-8E4B-D142743C5F12}"/>
              </a:ext>
            </a:extLst>
          </p:cNvPr>
          <p:cNvSpPr>
            <a:spLocks noGrp="1"/>
          </p:cNvSpPr>
          <p:nvPr>
            <p:ph type="body" sz="quarter" idx="11"/>
          </p:nvPr>
        </p:nvSpPr>
        <p:spPr>
          <a:xfrm>
            <a:off x="1209229" y="1203599"/>
            <a:ext cx="6863234" cy="1296145"/>
          </a:xfrm>
        </p:spPr>
        <p:txBody>
          <a:bodyPr/>
          <a:lstStyle/>
          <a:p>
            <a:r>
              <a:rPr lang="en-GB">
                <a:solidFill>
                  <a:schemeClr val="accent1"/>
                </a:solidFill>
              </a:rPr>
              <a:t>Legal Mentions</a:t>
            </a:r>
          </a:p>
        </p:txBody>
      </p:sp>
    </p:spTree>
    <p:extLst>
      <p:ext uri="{BB962C8B-B14F-4D97-AF65-F5344CB8AC3E}">
        <p14:creationId xmlns:p14="http://schemas.microsoft.com/office/powerpoint/2010/main" val="3305690627"/>
      </p:ext>
    </p:extLst>
  </p:cSld>
  <p:clrMapOvr>
    <a:masterClrMapping/>
  </p:clrMapOvr>
  <p:transition>
    <p:fade/>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37457" y="345502"/>
            <a:ext cx="3527301" cy="720082"/>
          </a:xfrm>
        </p:spPr>
        <p:txBody>
          <a:bodyPr/>
          <a:lstStyle/>
          <a:p>
            <a:r>
              <a:rPr lang="en-GB"/>
              <a:t>Legal Mentions</a:t>
            </a:r>
          </a:p>
        </p:txBody>
      </p:sp>
      <p:sp>
        <p:nvSpPr>
          <p:cNvPr id="7" name="Content Placeholder 6"/>
          <p:cNvSpPr>
            <a:spLocks noGrp="1"/>
          </p:cNvSpPr>
          <p:nvPr>
            <p:ph sz="quarter" idx="11"/>
          </p:nvPr>
        </p:nvSpPr>
        <p:spPr>
          <a:xfrm>
            <a:off x="237457" y="1065584"/>
            <a:ext cx="8091365" cy="3887834"/>
          </a:xfrm>
        </p:spPr>
        <p:txBody>
          <a:bodyPr>
            <a:normAutofit/>
          </a:bodyPr>
          <a:lstStyle/>
          <a:p>
            <a:pPr algn="just"/>
            <a:r>
              <a:rPr lang="en-GB" b="0">
                <a:latin typeface="Calibri (Headings)"/>
              </a:rPr>
              <a:t>The European Society of Cardiology (ESC) does its utmost to provide users with available and verified information and tools and shall not be liable for any errors, absence, unavailability of data of authorisation. </a:t>
            </a:r>
          </a:p>
          <a:p>
            <a:pPr algn="just"/>
            <a:endParaRPr lang="fr-FR" b="0">
              <a:latin typeface="Calibri (Headings)"/>
            </a:endParaRPr>
          </a:p>
          <a:p>
            <a:pPr algn="just"/>
            <a:r>
              <a:rPr lang="en-GB" b="0">
                <a:latin typeface="Calibri (Headings)"/>
              </a:rPr>
              <a:t>ESC shall not be liable for any unauthorised use of data collected from external sources by ESC members.</a:t>
            </a:r>
          </a:p>
          <a:p>
            <a:pPr algn="just"/>
            <a:endParaRPr lang="fr-FR" b="0">
              <a:latin typeface="Calibri (Headings)"/>
            </a:endParaRPr>
          </a:p>
          <a:p>
            <a:pPr algn="just"/>
            <a:r>
              <a:rPr lang="en-GB" b="0">
                <a:latin typeface="Calibri (Headings)"/>
              </a:rPr>
              <a:t>Data provided by ESC is for information purposes only. ESC cannot guarantee the correctness, accuracy, completeness and currency of data published on the website, nor its appropriateness to any user's requirements.</a:t>
            </a:r>
          </a:p>
          <a:p>
            <a:pPr algn="just"/>
            <a:endParaRPr lang="fr-FR" b="0">
              <a:latin typeface="Calibri (Headings)"/>
            </a:endParaRPr>
          </a:p>
          <a:p>
            <a:pPr algn="just"/>
            <a:r>
              <a:rPr lang="en-GB" b="0">
                <a:latin typeface="Calibri (Headings)"/>
              </a:rPr>
              <a:t>Users hereby confirm they are solely liable for the use made of the data available in this report.</a:t>
            </a:r>
          </a:p>
          <a:p>
            <a:pPr algn="just"/>
            <a:endParaRPr lang="fr-FR" b="0">
              <a:latin typeface="Calibri (Headings)"/>
            </a:endParaRPr>
          </a:p>
          <a:p>
            <a:pPr algn="just"/>
            <a:r>
              <a:rPr lang="en-GB" b="0">
                <a:latin typeface="Calibri (Headings)"/>
              </a:rPr>
              <a:t>Users undertake not to use the site services or any information to which they might have access for purposes that might conflict with public policy or common decency or infringe third party rights.</a:t>
            </a:r>
            <a:endParaRPr lang="fr-FR" b="0">
              <a:latin typeface="Calibri (Headings)"/>
            </a:endParaRPr>
          </a:p>
          <a:p>
            <a:pPr algn="just"/>
            <a:endParaRPr lang="fr-FR" b="0">
              <a:latin typeface="Calibri (Body)"/>
            </a:endParaRPr>
          </a:p>
          <a:p>
            <a:endParaRPr lang="en-GB" b="0"/>
          </a:p>
          <a:p>
            <a:endParaRPr lang="en-GB" b="0"/>
          </a:p>
          <a:p>
            <a:endParaRPr lang="en-GB" b="0"/>
          </a:p>
          <a:p>
            <a:pPr marL="285743" indent="-285743">
              <a:buFont typeface="Arial" panose="020B0604020202020204" pitchFamily="34" charset="0"/>
              <a:buChar char="•"/>
            </a:pPr>
            <a:endParaRPr lang="en-GB" b="0"/>
          </a:p>
          <a:p>
            <a:pPr marL="285743" indent="-285743">
              <a:buFont typeface="Arial" panose="020B0604020202020204" pitchFamily="34" charset="0"/>
              <a:buChar char="•"/>
            </a:pPr>
            <a:endParaRPr lang="en-GB" b="0"/>
          </a:p>
          <a:p>
            <a:pPr marL="285743" indent="-285743">
              <a:buFont typeface="Arial" panose="020B0604020202020204" pitchFamily="34" charset="0"/>
              <a:buChar char="•"/>
            </a:pPr>
            <a:endParaRPr lang="en-GB" b="0"/>
          </a:p>
          <a:p>
            <a:pPr marL="285743" indent="-285743">
              <a:buFont typeface="Arial" panose="020B0604020202020204" pitchFamily="34" charset="0"/>
              <a:buChar char="•"/>
            </a:pPr>
            <a:endParaRPr lang="en-GB" b="0"/>
          </a:p>
          <a:p>
            <a:pPr marL="285743" indent="-285743">
              <a:buFont typeface="Arial" panose="020B0604020202020204" pitchFamily="34" charset="0"/>
              <a:buChar char="•"/>
            </a:pPr>
            <a:endParaRPr lang="en-GB" b="0"/>
          </a:p>
          <a:p>
            <a:pPr marL="285743" indent="-285743">
              <a:buFont typeface="Arial" panose="020B0604020202020204" pitchFamily="34" charset="0"/>
              <a:buChar char="•"/>
            </a:pPr>
            <a:endParaRPr lang="en-GB" b="0"/>
          </a:p>
          <a:p>
            <a:pPr marL="285743" indent="-285743">
              <a:buFont typeface="Arial" panose="020B0604020202020204" pitchFamily="34" charset="0"/>
              <a:buChar char="•"/>
            </a:pPr>
            <a:endParaRPr lang="en-GB" b="0"/>
          </a:p>
          <a:p>
            <a:pPr marL="285743" indent="-285743">
              <a:buFont typeface="Arial" panose="020B0604020202020204" pitchFamily="34" charset="0"/>
              <a:buChar char="•"/>
            </a:pPr>
            <a:endParaRPr lang="en-GB" b="0"/>
          </a:p>
          <a:p>
            <a:pPr marL="285743" indent="-285743">
              <a:buFont typeface="Arial" panose="020B0604020202020204" pitchFamily="34" charset="0"/>
              <a:buChar char="•"/>
            </a:pPr>
            <a:endParaRPr lang="en-GB" b="0"/>
          </a:p>
          <a:p>
            <a:pPr marL="285743" indent="-285743" algn="just">
              <a:buFont typeface="Arial" panose="020B0604020202020204" pitchFamily="34" charset="0"/>
              <a:buChar char="•"/>
            </a:pPr>
            <a:endParaRPr lang="en-GB" sz="1400"/>
          </a:p>
          <a:p>
            <a:pPr marL="285743" indent="-285743" algn="just">
              <a:buFont typeface="Arial" panose="020B0604020202020204" pitchFamily="34" charset="0"/>
              <a:buChar char="•"/>
            </a:pPr>
            <a:endParaRPr lang="en-GB" b="0"/>
          </a:p>
          <a:p>
            <a:pPr marL="285743" indent="-285743" algn="just">
              <a:buFont typeface="Arial" panose="020B0604020202020204" pitchFamily="34" charset="0"/>
              <a:buChar char="•"/>
            </a:pPr>
            <a:endParaRPr lang="en-GB" sz="1400"/>
          </a:p>
          <a:p>
            <a:pPr marL="285743" indent="-285743" algn="just">
              <a:buFont typeface="Arial" panose="020B0604020202020204" pitchFamily="34" charset="0"/>
              <a:buChar char="•"/>
            </a:pPr>
            <a:endParaRPr lang="en-GB" sz="1400"/>
          </a:p>
          <a:p>
            <a:pPr marL="285743" indent="-285743" algn="just">
              <a:buFont typeface="Arial" panose="020B0604020202020204" pitchFamily="34" charset="0"/>
              <a:buChar char="•"/>
            </a:pPr>
            <a:endParaRPr lang="en-GB" sz="1400"/>
          </a:p>
          <a:p>
            <a:pPr marL="285743" indent="-285743">
              <a:buFont typeface="Arial" panose="020B0604020202020204" pitchFamily="34" charset="0"/>
              <a:buChar char="•"/>
            </a:pPr>
            <a:endParaRPr lang="en-GB" sz="1400"/>
          </a:p>
          <a:p>
            <a:pPr marL="285743" indent="-285743">
              <a:buFont typeface="Arial" panose="020B0604020202020204" pitchFamily="34" charset="0"/>
              <a:buChar char="•"/>
            </a:pPr>
            <a:endParaRPr lang="en-GB" sz="1400"/>
          </a:p>
        </p:txBody>
      </p:sp>
    </p:spTree>
    <p:extLst>
      <p:ext uri="{BB962C8B-B14F-4D97-AF65-F5344CB8AC3E}">
        <p14:creationId xmlns:p14="http://schemas.microsoft.com/office/powerpoint/2010/main" val="622797265"/>
      </p:ext>
    </p:extLst>
  </p:cSld>
  <p:clrMapOvr>
    <a:masterClrMapping/>
  </p:clrMapOvr>
  <p:transition>
    <p:fade/>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84841" y="411484"/>
            <a:ext cx="3527301" cy="720082"/>
          </a:xfrm>
        </p:spPr>
        <p:txBody>
          <a:bodyPr/>
          <a:lstStyle/>
          <a:p>
            <a:r>
              <a:rPr lang="en-GB"/>
              <a:t>Legal Mentions</a:t>
            </a:r>
          </a:p>
        </p:txBody>
      </p:sp>
      <p:sp>
        <p:nvSpPr>
          <p:cNvPr id="7" name="Content Placeholder 6"/>
          <p:cNvSpPr>
            <a:spLocks noGrp="1"/>
          </p:cNvSpPr>
          <p:nvPr>
            <p:ph sz="quarter" idx="11"/>
          </p:nvPr>
        </p:nvSpPr>
        <p:spPr>
          <a:xfrm>
            <a:off x="384841" y="555526"/>
            <a:ext cx="7844760" cy="3816449"/>
          </a:xfrm>
        </p:spPr>
        <p:txBody>
          <a:bodyPr>
            <a:normAutofit/>
          </a:bodyPr>
          <a:lstStyle/>
          <a:p>
            <a:endParaRPr lang="en-GB" b="0">
              <a:latin typeface="Calibri (Body)"/>
            </a:endParaRPr>
          </a:p>
          <a:p>
            <a:pPr algn="just"/>
            <a:endParaRPr lang="fr-FR" sz="1500" b="0"/>
          </a:p>
          <a:p>
            <a:pPr marL="214313" indent="-214313" algn="just">
              <a:buFont typeface="Wingdings" panose="05000000000000000000" pitchFamily="2" charset="2"/>
              <a:buChar char="q"/>
            </a:pPr>
            <a:r>
              <a:rPr lang="en-GB" b="0">
                <a:latin typeface="+mn-lt"/>
              </a:rPr>
              <a:t>Use of the data from World Bank data.</a:t>
            </a:r>
            <a:endParaRPr lang="fr-FR" b="0">
              <a:latin typeface="+mn-lt"/>
            </a:endParaRPr>
          </a:p>
          <a:p>
            <a:pPr algn="just"/>
            <a:r>
              <a:rPr lang="en-GB" b="0">
                <a:latin typeface="+mn-lt"/>
              </a:rPr>
              <a:t>The World Bank Group authorises the use of the material subject to the terms and conditions </a:t>
            </a:r>
          </a:p>
          <a:p>
            <a:pPr algn="just"/>
            <a:r>
              <a:rPr lang="en-GB" b="0">
                <a:latin typeface="+mn-lt"/>
              </a:rPr>
              <a:t>on its website, </a:t>
            </a:r>
            <a:r>
              <a:rPr lang="en-GB" b="0" u="sng">
                <a:latin typeface="+mn-lt"/>
              </a:rPr>
              <a:t>https://datacatalog.worldbank.org/dataset/world-development-indicators</a:t>
            </a:r>
            <a:endParaRPr lang="en-US" b="0">
              <a:solidFill>
                <a:schemeClr val="tx1"/>
              </a:solidFill>
              <a:latin typeface="+mn-lt"/>
            </a:endParaRPr>
          </a:p>
          <a:p>
            <a:pPr algn="just"/>
            <a:endParaRPr lang="en-US" b="0">
              <a:solidFill>
                <a:schemeClr val="tx1"/>
              </a:solidFill>
              <a:latin typeface="+mn-lt"/>
            </a:endParaRPr>
          </a:p>
          <a:p>
            <a:pPr marL="214313" indent="-214313" algn="just">
              <a:buFont typeface="Wingdings" panose="05000000000000000000" pitchFamily="2" charset="2"/>
              <a:buChar char="q"/>
            </a:pPr>
            <a:r>
              <a:rPr lang="en-GB" b="0">
                <a:latin typeface="+mn-lt"/>
              </a:rPr>
              <a:t>Use of the data from World Health Organisation (WHO). </a:t>
            </a:r>
            <a:endParaRPr lang="fr-FR" b="0">
              <a:latin typeface="+mn-lt"/>
            </a:endParaRPr>
          </a:p>
          <a:p>
            <a:pPr algn="just"/>
            <a:r>
              <a:rPr lang="en-GB" b="0">
                <a:latin typeface="+mn-lt"/>
              </a:rPr>
              <a:t>The World Health Organization data is made available under the </a:t>
            </a:r>
            <a:r>
              <a:rPr lang="en-GB" b="0" u="sng">
                <a:latin typeface="+mn-lt"/>
              </a:rPr>
              <a:t>: </a:t>
            </a:r>
            <a:r>
              <a:rPr lang="en-US" b="0" u="sng">
                <a:solidFill>
                  <a:schemeClr val="tx1"/>
                </a:solidFill>
                <a:latin typeface="+mn-lt"/>
              </a:rPr>
              <a:t>http://apps.who.int/gho/data</a:t>
            </a:r>
          </a:p>
          <a:p>
            <a:pPr algn="just"/>
            <a:endParaRPr lang="fr-FR" b="0">
              <a:latin typeface="+mn-lt"/>
            </a:endParaRPr>
          </a:p>
          <a:p>
            <a:pPr marL="214313" indent="-214313" algn="just">
              <a:buFont typeface="Wingdings" panose="05000000000000000000" pitchFamily="2" charset="2"/>
              <a:buChar char="q"/>
            </a:pPr>
            <a:r>
              <a:rPr lang="en-GB" b="0">
                <a:latin typeface="+mn-lt"/>
              </a:rPr>
              <a:t>Use of the data from the Institute of Health Metrics and Evaluation (IHME). </a:t>
            </a:r>
            <a:endParaRPr lang="fr-FR" b="0">
              <a:latin typeface="+mn-lt"/>
            </a:endParaRPr>
          </a:p>
          <a:p>
            <a:pPr algn="just"/>
            <a:r>
              <a:rPr lang="en-GB" b="0">
                <a:latin typeface="+mn-lt"/>
              </a:rPr>
              <a:t>The IHME data is made available under : </a:t>
            </a:r>
            <a:r>
              <a:rPr lang="en-GB" b="0" u="sng">
                <a:latin typeface="+mn-lt"/>
              </a:rPr>
              <a:t>http://ghdx.healthdata.org/gbd-results-tool</a:t>
            </a:r>
            <a:r>
              <a:rPr lang="en-GB" b="0">
                <a:latin typeface="+mn-lt"/>
              </a:rPr>
              <a:t> </a:t>
            </a:r>
            <a:endParaRPr lang="en-GB" b="0" u="sng">
              <a:solidFill>
                <a:schemeClr val="tx1"/>
              </a:solidFill>
              <a:latin typeface="+mn-lt"/>
            </a:endParaRPr>
          </a:p>
          <a:p>
            <a:pPr algn="just"/>
            <a:endParaRPr lang="en-GB" b="0" u="sng">
              <a:solidFill>
                <a:schemeClr val="tx1"/>
              </a:solidFill>
              <a:latin typeface="+mn-lt"/>
            </a:endParaRPr>
          </a:p>
          <a:p>
            <a:pPr marL="214313" indent="-214313" algn="just">
              <a:buFont typeface="Wingdings" panose="05000000000000000000" pitchFamily="2" charset="2"/>
              <a:buChar char="q"/>
            </a:pPr>
            <a:r>
              <a:rPr lang="en-GB" b="0">
                <a:latin typeface="+mn-lt"/>
              </a:rPr>
              <a:t>Use of the data from the Organization for Economic Co-operation and Development (OECD). </a:t>
            </a:r>
            <a:endParaRPr lang="fr-FR" b="0">
              <a:latin typeface="+mn-lt"/>
            </a:endParaRPr>
          </a:p>
          <a:p>
            <a:pPr algn="just"/>
            <a:r>
              <a:rPr lang="en-GB" b="0">
                <a:latin typeface="+mn-lt"/>
              </a:rPr>
              <a:t>The OECD data is made available under  the : </a:t>
            </a:r>
            <a:r>
              <a:rPr lang="en-GB" b="0" u="sng">
                <a:latin typeface="+mn-lt"/>
              </a:rPr>
              <a:t>https://stats.oecd.org/index.aspx?DataSetCode</a:t>
            </a:r>
            <a:endParaRPr lang="en-GB" b="0" u="sng">
              <a:solidFill>
                <a:schemeClr val="tx1"/>
              </a:solidFill>
              <a:latin typeface="+mn-lt"/>
            </a:endParaRPr>
          </a:p>
          <a:p>
            <a:pPr algn="just"/>
            <a:endParaRPr lang="fr-FR" b="0">
              <a:solidFill>
                <a:schemeClr val="tx1"/>
              </a:solidFill>
              <a:latin typeface="+mn-lt"/>
            </a:endParaRPr>
          </a:p>
          <a:p>
            <a:pPr marL="285743" indent="-285743">
              <a:buFont typeface="Arial" panose="020B0604020202020204" pitchFamily="34" charset="0"/>
              <a:buChar char="•"/>
            </a:pPr>
            <a:endParaRPr lang="en-GB" b="0">
              <a:latin typeface="+mn-lt"/>
            </a:endParaRPr>
          </a:p>
          <a:p>
            <a:pPr marL="285743" indent="-285743">
              <a:buFont typeface="Arial" panose="020B0604020202020204" pitchFamily="34" charset="0"/>
              <a:buChar char="•"/>
            </a:pPr>
            <a:endParaRPr lang="en-GB" b="0"/>
          </a:p>
          <a:p>
            <a:endParaRPr lang="en-GB" b="0"/>
          </a:p>
          <a:p>
            <a:endParaRPr lang="en-GB" b="0"/>
          </a:p>
          <a:p>
            <a:pPr marL="285743" indent="-285743">
              <a:buFont typeface="Arial" panose="020B0604020202020204" pitchFamily="34" charset="0"/>
              <a:buChar char="•"/>
            </a:pPr>
            <a:endParaRPr lang="en-GB" b="0"/>
          </a:p>
          <a:p>
            <a:pPr marL="285743" indent="-285743">
              <a:buFont typeface="Arial" panose="020B0604020202020204" pitchFamily="34" charset="0"/>
              <a:buChar char="•"/>
            </a:pPr>
            <a:endParaRPr lang="en-GB" b="0"/>
          </a:p>
          <a:p>
            <a:pPr marL="285743" indent="-285743">
              <a:buFont typeface="Arial" panose="020B0604020202020204" pitchFamily="34" charset="0"/>
              <a:buChar char="•"/>
            </a:pPr>
            <a:endParaRPr lang="en-GB" b="0"/>
          </a:p>
          <a:p>
            <a:pPr marL="285743" indent="-285743">
              <a:buFont typeface="Arial" panose="020B0604020202020204" pitchFamily="34" charset="0"/>
              <a:buChar char="•"/>
            </a:pPr>
            <a:endParaRPr lang="en-GB" b="0"/>
          </a:p>
          <a:p>
            <a:pPr marL="285743" indent="-285743">
              <a:buFont typeface="Arial" panose="020B0604020202020204" pitchFamily="34" charset="0"/>
              <a:buChar char="•"/>
            </a:pPr>
            <a:endParaRPr lang="en-GB" b="0"/>
          </a:p>
          <a:p>
            <a:pPr marL="285743" indent="-285743">
              <a:buFont typeface="Arial" panose="020B0604020202020204" pitchFamily="34" charset="0"/>
              <a:buChar char="•"/>
            </a:pPr>
            <a:endParaRPr lang="en-GB" b="0"/>
          </a:p>
          <a:p>
            <a:pPr marL="285743" indent="-285743">
              <a:buFont typeface="Arial" panose="020B0604020202020204" pitchFamily="34" charset="0"/>
              <a:buChar char="•"/>
            </a:pPr>
            <a:endParaRPr lang="en-GB" b="0"/>
          </a:p>
          <a:p>
            <a:pPr marL="285743" indent="-285743">
              <a:buFont typeface="Arial" panose="020B0604020202020204" pitchFamily="34" charset="0"/>
              <a:buChar char="•"/>
            </a:pPr>
            <a:endParaRPr lang="en-GB" b="0"/>
          </a:p>
          <a:p>
            <a:pPr marL="285743" indent="-285743">
              <a:buFont typeface="Arial" panose="020B0604020202020204" pitchFamily="34" charset="0"/>
              <a:buChar char="•"/>
            </a:pPr>
            <a:endParaRPr lang="en-GB" b="0"/>
          </a:p>
          <a:p>
            <a:pPr marL="285743" indent="-285743" algn="just">
              <a:buFont typeface="Arial" panose="020B0604020202020204" pitchFamily="34" charset="0"/>
              <a:buChar char="•"/>
            </a:pPr>
            <a:endParaRPr lang="en-GB" sz="1400"/>
          </a:p>
          <a:p>
            <a:pPr marL="285743" indent="-285743" algn="just">
              <a:buFont typeface="Arial" panose="020B0604020202020204" pitchFamily="34" charset="0"/>
              <a:buChar char="•"/>
            </a:pPr>
            <a:endParaRPr lang="en-GB" b="0"/>
          </a:p>
          <a:p>
            <a:pPr marL="285743" indent="-285743" algn="just">
              <a:buFont typeface="Arial" panose="020B0604020202020204" pitchFamily="34" charset="0"/>
              <a:buChar char="•"/>
            </a:pPr>
            <a:endParaRPr lang="en-GB" sz="1400"/>
          </a:p>
          <a:p>
            <a:pPr marL="285743" indent="-285743" algn="just">
              <a:buFont typeface="Arial" panose="020B0604020202020204" pitchFamily="34" charset="0"/>
              <a:buChar char="•"/>
            </a:pPr>
            <a:endParaRPr lang="en-GB" sz="1400"/>
          </a:p>
          <a:p>
            <a:pPr marL="285743" indent="-285743" algn="just">
              <a:buFont typeface="Arial" panose="020B0604020202020204" pitchFamily="34" charset="0"/>
              <a:buChar char="•"/>
            </a:pPr>
            <a:endParaRPr lang="en-GB" sz="1400"/>
          </a:p>
          <a:p>
            <a:pPr marL="285743" indent="-285743">
              <a:buFont typeface="Arial" panose="020B0604020202020204" pitchFamily="34" charset="0"/>
              <a:buChar char="•"/>
            </a:pPr>
            <a:endParaRPr lang="en-GB" sz="1400"/>
          </a:p>
          <a:p>
            <a:pPr marL="285743" indent="-285743">
              <a:buFont typeface="Arial" panose="020B0604020202020204" pitchFamily="34" charset="0"/>
              <a:buChar char="•"/>
            </a:pPr>
            <a:endParaRPr lang="en-GB" sz="1400"/>
          </a:p>
        </p:txBody>
      </p:sp>
    </p:spTree>
    <p:extLst>
      <p:ext uri="{BB962C8B-B14F-4D97-AF65-F5344CB8AC3E}">
        <p14:creationId xmlns:p14="http://schemas.microsoft.com/office/powerpoint/2010/main" val="446451259"/>
      </p:ext>
    </p:extLst>
  </p:cSld>
  <p:clrMapOvr>
    <a:masterClrMapping/>
  </p:clrMapOvr>
  <p:transition>
    <p:fade/>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941171D6-0539-436B-8E4B-D142743C5F12}"/>
              </a:ext>
            </a:extLst>
          </p:cNvPr>
          <p:cNvSpPr>
            <a:spLocks noGrp="1"/>
          </p:cNvSpPr>
          <p:nvPr>
            <p:ph type="body" sz="quarter" idx="11"/>
          </p:nvPr>
        </p:nvSpPr>
        <p:spPr>
          <a:xfrm>
            <a:off x="1209228" y="1203598"/>
            <a:ext cx="6863234" cy="1296145"/>
          </a:xfrm>
        </p:spPr>
        <p:txBody>
          <a:bodyPr lIns="91440" tIns="45720" rIns="91440" bIns="45720" anchor="t"/>
          <a:lstStyle/>
          <a:p>
            <a:r>
              <a:rPr lang="en-GB">
                <a:solidFill>
                  <a:schemeClr val="accent1"/>
                </a:solidFill>
              </a:rPr>
              <a:t>Abbreviations</a:t>
            </a:r>
          </a:p>
        </p:txBody>
      </p:sp>
    </p:spTree>
    <p:extLst>
      <p:ext uri="{BB962C8B-B14F-4D97-AF65-F5344CB8AC3E}">
        <p14:creationId xmlns:p14="http://schemas.microsoft.com/office/powerpoint/2010/main" val="302595114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91987" y="19241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Current health expenditure (</a:t>
            </a:r>
            <a:r>
              <a:rPr lang="en-GB" sz="1600" b="1" i="0" u="none" cap="none">
                <a:solidFill>
                  <a:srgbClr val="000000">
                    <a:alpha val="100000"/>
                  </a:srgbClr>
                </a:solidFill>
                <a:latin typeface="Calibri (Headings)"/>
                <a:cs typeface="Calibri (Headings)"/>
                <a:sym typeface="Calibri (Headings)"/>
              </a:rPr>
              <a:t>% o</a:t>
            </a:r>
            <a:r>
              <a:rPr sz="1600" b="1" i="0" u="none" cap="none">
                <a:solidFill>
                  <a:srgbClr val="000000">
                    <a:alpha val="100000"/>
                  </a:srgbClr>
                </a:solidFill>
                <a:latin typeface="Calibri (Headings)"/>
                <a:cs typeface="Calibri (Headings)"/>
                <a:sym typeface="Calibri (Headings)"/>
              </a:rPr>
              <a:t>f GDP), 2018</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TextBox 3">
            <a:extLst>
              <a:ext uri="{FF2B5EF4-FFF2-40B4-BE49-F238E27FC236}">
                <a16:creationId xmlns:a16="http://schemas.microsoft.com/office/drawing/2014/main" id="{1FDD0DA0-75CA-0CC7-A81F-E5AADF0921E0}"/>
              </a:ext>
            </a:extLst>
          </p:cNvPr>
          <p:cNvSpPr txBox="1"/>
          <p:nvPr/>
        </p:nvSpPr>
        <p:spPr>
          <a:xfrm>
            <a:off x="491987" y="4720258"/>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World Bank. Data not available: Kosovo</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467544" y="339502"/>
            <a:ext cx="3527301" cy="720082"/>
          </a:xfrm>
        </p:spPr>
        <p:txBody>
          <a:bodyPr/>
          <a:lstStyle/>
          <a:p>
            <a:r>
              <a:rPr lang="en-GB"/>
              <a:t>Abbreviations</a:t>
            </a:r>
          </a:p>
        </p:txBody>
      </p:sp>
      <p:sp>
        <p:nvSpPr>
          <p:cNvPr id="7" name="Content Placeholder 6"/>
          <p:cNvSpPr>
            <a:spLocks noGrp="1"/>
          </p:cNvSpPr>
          <p:nvPr>
            <p:ph sz="quarter" idx="11"/>
          </p:nvPr>
        </p:nvSpPr>
        <p:spPr>
          <a:xfrm>
            <a:off x="467544" y="699543"/>
            <a:ext cx="7776542" cy="4104456"/>
          </a:xfrm>
        </p:spPr>
        <p:txBody>
          <a:bodyPr/>
          <a:lstStyle/>
          <a:p>
            <a:pPr algn="just"/>
            <a:r>
              <a:rPr lang="en-GB" b="0"/>
              <a:t>BMI 	Body Mass Index</a:t>
            </a:r>
          </a:p>
          <a:p>
            <a:pPr algn="just"/>
            <a:r>
              <a:rPr lang="en-GB" b="0"/>
              <a:t>CT	Computed Tomography </a:t>
            </a:r>
          </a:p>
          <a:p>
            <a:pPr algn="just"/>
            <a:r>
              <a:rPr lang="en-GB" b="0"/>
              <a:t>CHE 	Current health expenditure </a:t>
            </a:r>
          </a:p>
          <a:p>
            <a:pPr algn="just"/>
            <a:r>
              <a:rPr lang="en-GB" b="0"/>
              <a:t>CHI                 	Compulsory Health Insurance </a:t>
            </a:r>
          </a:p>
          <a:p>
            <a:pPr algn="just"/>
            <a:r>
              <a:rPr lang="en-GB" b="0"/>
              <a:t>DALY              	Disability-Adjusted Life Years</a:t>
            </a:r>
          </a:p>
          <a:p>
            <a:r>
              <a:rPr lang="en-GB" b="0"/>
              <a:t>ESC	European Society of Cardiology </a:t>
            </a:r>
          </a:p>
          <a:p>
            <a:r>
              <a:rPr lang="en-GB" b="0"/>
              <a:t>EP	Electrophysiology Procedures </a:t>
            </a:r>
          </a:p>
          <a:p>
            <a:pPr algn="just"/>
            <a:r>
              <a:rPr lang="en-GB" b="0"/>
              <a:t>GGHE-D            Domestic General Government Health Expenditure </a:t>
            </a:r>
          </a:p>
          <a:p>
            <a:pPr algn="just"/>
            <a:r>
              <a:rPr lang="en-GB" b="0"/>
              <a:t>GDP	Gross domestic product  </a:t>
            </a:r>
          </a:p>
          <a:p>
            <a:pPr algn="just"/>
            <a:r>
              <a:rPr lang="en-GB" b="0"/>
              <a:t>ICD	Implantable Cardioverter Defibrillator</a:t>
            </a:r>
          </a:p>
          <a:p>
            <a:pPr algn="just"/>
            <a:r>
              <a:rPr lang="en-GB" b="0"/>
              <a:t>LVAD	Left Ventricular Assist Devices </a:t>
            </a:r>
          </a:p>
          <a:p>
            <a:pPr algn="just"/>
            <a:r>
              <a:rPr lang="en-GB" b="0"/>
              <a:t>OOPs	Out-of-pocket payments</a:t>
            </a:r>
          </a:p>
          <a:p>
            <a:pPr algn="just"/>
            <a:r>
              <a:rPr lang="en-GB" b="0"/>
              <a:t>MRI	Magnetic Resonance Imaging </a:t>
            </a:r>
          </a:p>
          <a:p>
            <a:pPr algn="just"/>
            <a:r>
              <a:rPr lang="en-GB" b="0"/>
              <a:t>YLL	Years of life lost</a:t>
            </a:r>
          </a:p>
          <a:p>
            <a:pPr algn="just"/>
            <a:r>
              <a:rPr lang="en-GB" b="0"/>
              <a:t>YLD           	Years lived with disability</a:t>
            </a:r>
          </a:p>
          <a:p>
            <a:pPr algn="just"/>
            <a:endParaRPr lang="fr-FR" sz="1400" b="0"/>
          </a:p>
          <a:p>
            <a:endParaRPr lang="en-GB" sz="1400"/>
          </a:p>
        </p:txBody>
      </p:sp>
    </p:spTree>
    <p:extLst>
      <p:ext uri="{BB962C8B-B14F-4D97-AF65-F5344CB8AC3E}">
        <p14:creationId xmlns:p14="http://schemas.microsoft.com/office/powerpoint/2010/main" val="222518822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508552" y="184127"/>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Current health expenditure per capita, PPP (current international</a:t>
            </a:r>
            <a:r>
              <a:rPr lang="en-GB" sz="1600" b="1" i="0" u="none" cap="none">
                <a:solidFill>
                  <a:srgbClr val="000000">
                    <a:alpha val="100000"/>
                  </a:srgbClr>
                </a:solidFill>
                <a:latin typeface="Calibri (Headings)"/>
                <a:cs typeface="Calibri (Headings)"/>
                <a:sym typeface="Calibri (Headings)"/>
              </a:rPr>
              <a:t> $</a:t>
            </a:r>
            <a:r>
              <a:rPr sz="1600" b="1" i="0" u="none" cap="none">
                <a:solidFill>
                  <a:srgbClr val="000000">
                    <a:alpha val="100000"/>
                  </a:srgbClr>
                </a:solidFill>
                <a:latin typeface="Calibri (Headings)"/>
                <a:cs typeface="Calibri (Headings)"/>
                <a:sym typeface="Calibri (Headings)"/>
              </a:rPr>
              <a:t>), 2018</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TextBox 3">
            <a:extLst>
              <a:ext uri="{FF2B5EF4-FFF2-40B4-BE49-F238E27FC236}">
                <a16:creationId xmlns:a16="http://schemas.microsoft.com/office/drawing/2014/main" id="{04E7F2C4-E6AA-EF2C-0EE7-D9060DB22211}"/>
              </a:ext>
            </a:extLst>
          </p:cNvPr>
          <p:cNvSpPr txBox="1"/>
          <p:nvPr/>
        </p:nvSpPr>
        <p:spPr>
          <a:xfrm>
            <a:off x="508552" y="4728541"/>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World Bank. Data not available: Kosovo</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500270" y="18966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Domestic private health expenditure (</a:t>
            </a:r>
            <a:r>
              <a:rPr lang="en-GB" sz="1600" b="1" i="0" u="none" cap="none">
                <a:solidFill>
                  <a:srgbClr val="000000">
                    <a:alpha val="100000"/>
                  </a:srgbClr>
                </a:solidFill>
                <a:latin typeface="Calibri (Headings)"/>
                <a:cs typeface="Calibri (Headings)"/>
                <a:sym typeface="Calibri (Headings)"/>
              </a:rPr>
              <a:t>% o</a:t>
            </a:r>
            <a:r>
              <a:rPr sz="1600" b="1" i="0" u="none" cap="none">
                <a:solidFill>
                  <a:srgbClr val="000000">
                    <a:alpha val="100000"/>
                  </a:srgbClr>
                </a:solidFill>
                <a:latin typeface="Calibri (Headings)"/>
                <a:cs typeface="Calibri (Headings)"/>
                <a:sym typeface="Calibri (Headings)"/>
              </a:rPr>
              <a:t>f current health expenditure), 2018</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TextBox 3">
            <a:extLst>
              <a:ext uri="{FF2B5EF4-FFF2-40B4-BE49-F238E27FC236}">
                <a16:creationId xmlns:a16="http://schemas.microsoft.com/office/drawing/2014/main" id="{B32A0C8A-6095-7F75-D257-BCE2BC634F12}"/>
              </a:ext>
            </a:extLst>
          </p:cNvPr>
          <p:cNvSpPr txBox="1"/>
          <p:nvPr/>
        </p:nvSpPr>
        <p:spPr>
          <a:xfrm>
            <a:off x="500270" y="4728541"/>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World Bank. Data not available: Kosovo</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208723" y="1657350"/>
            <a:ext cx="6400800" cy="914400"/>
          </a:xfrm>
        </p:spPr>
        <p:txBody>
          <a:bodyPr/>
          <a:lstStyle/>
          <a:p>
            <a:pPr marL="0" marR="0">
              <a:lnSpc>
                <a:spcPct val="100000"/>
              </a:lnSpc>
              <a:spcBef>
                <a:spcPts val="0"/>
              </a:spcBef>
              <a:spcAft>
                <a:spcPts val="0"/>
              </a:spcAft>
              <a:buNone/>
            </a:pPr>
            <a:r>
              <a:rPr lang="en-GB" sz="4600">
                <a:solidFill>
                  <a:srgbClr val="C00000"/>
                </a:solidFill>
                <a:latin typeface="Calibri (Headings)"/>
                <a:cs typeface="Calibri (Headings)"/>
                <a:sym typeface="Calibri (Headings)"/>
              </a:rPr>
              <a:t>Risk factors</a:t>
            </a:r>
            <a:endParaRPr lang="en-US" sz="4600" b="1" i="0" u="none" cap="none">
              <a:solidFill>
                <a:srgbClr val="C00000"/>
              </a:solidFill>
              <a:latin typeface="Calibri (Headings)"/>
              <a:cs typeface="Calibri (Headings)"/>
              <a:sym typeface="Calibri (Heading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 2"/>
          <p:cNvSpPr>
            <a:spLocks noGrp="1"/>
          </p:cNvSpPr>
          <p:nvPr/>
        </p:nvSpPr>
        <p:spPr>
          <a:xfrm>
            <a:off x="1280160" y="3200400"/>
            <a:ext cx="4572000" cy="914400"/>
          </a:xfrm>
        </p:spPr>
        <p:txBody>
          <a:bodyPr/>
          <a:lstStyle/>
          <a:p>
            <a:endParaRPr/>
          </a:p>
        </p:txBody>
      </p:sp>
      <p:sp>
        <p:nvSpPr>
          <p:cNvPr id="4" name="Espace réservé du texte 2">
            <a:extLst>
              <a:ext uri="{FF2B5EF4-FFF2-40B4-BE49-F238E27FC236}">
                <a16:creationId xmlns:a16="http://schemas.microsoft.com/office/drawing/2014/main" id="{509870B7-873A-4E85-954D-B4BD67F2B85F}"/>
              </a:ext>
            </a:extLst>
          </p:cNvPr>
          <p:cNvSpPr txBox="1">
            <a:spLocks/>
          </p:cNvSpPr>
          <p:nvPr/>
        </p:nvSpPr>
        <p:spPr>
          <a:xfrm>
            <a:off x="439290" y="704664"/>
            <a:ext cx="7604918" cy="648072"/>
          </a:xfrm>
          <a:prstGeom prst="rect">
            <a:avLst/>
          </a:prstGeom>
        </p:spPr>
        <p:txBody>
          <a:bodyPr/>
          <a:lstStyle>
            <a:lvl1pPr marL="0" indent="0" algn="l" defTabSz="914400" rtl="0" eaLnBrk="1" latinLnBrk="0" hangingPunct="1">
              <a:lnSpc>
                <a:spcPts val="1800"/>
              </a:lnSpc>
              <a:spcBef>
                <a:spcPts val="312"/>
              </a:spcBef>
              <a:buClr>
                <a:srgbClr val="D00040"/>
              </a:buClr>
              <a:buFont typeface="Arial" pitchFamily="34" charset="0"/>
              <a:buNone/>
              <a:defRPr sz="1300" b="0" i="0" kern="1200">
                <a:solidFill>
                  <a:schemeClr val="tx1"/>
                </a:solidFill>
                <a:latin typeface="+mn-lt"/>
                <a:ea typeface="+mn-ea"/>
                <a:cs typeface="Verdana"/>
              </a:defRPr>
            </a:lvl1pPr>
            <a:lvl2pPr marL="266700" indent="0" algn="l" defTabSz="914400" rtl="0" eaLnBrk="1" latinLnBrk="0" hangingPunct="1">
              <a:spcBef>
                <a:spcPct val="20000"/>
              </a:spcBef>
              <a:buClr>
                <a:srgbClr val="D00040"/>
              </a:buClr>
              <a:buFont typeface="Arial" pitchFamily="34" charset="0"/>
              <a:buNone/>
              <a:defRPr sz="1600" b="0" i="0" kern="1200">
                <a:solidFill>
                  <a:schemeClr val="tx1">
                    <a:lumMod val="65000"/>
                    <a:lumOff val="35000"/>
                  </a:schemeClr>
                </a:solidFill>
                <a:latin typeface="Verdana"/>
                <a:ea typeface="+mn-ea"/>
                <a:cs typeface="Verdana"/>
              </a:defRPr>
            </a:lvl2pPr>
            <a:lvl3pPr marL="531812" indent="0" algn="l" defTabSz="914400" rtl="0" eaLnBrk="1" latinLnBrk="0" hangingPunct="1">
              <a:spcBef>
                <a:spcPct val="20000"/>
              </a:spcBef>
              <a:buClr>
                <a:srgbClr val="D00040"/>
              </a:buClr>
              <a:buFont typeface="Arial" pitchFamily="34" charset="0"/>
              <a:buNone/>
              <a:defRPr sz="1400" b="0" i="0" kern="1200">
                <a:solidFill>
                  <a:schemeClr val="tx1">
                    <a:lumMod val="65000"/>
                    <a:lumOff val="35000"/>
                  </a:schemeClr>
                </a:solidFill>
                <a:latin typeface="Verdana"/>
                <a:ea typeface="+mn-ea"/>
                <a:cs typeface="Verdana"/>
              </a:defRPr>
            </a:lvl3pPr>
            <a:lvl4pPr marL="809625" indent="0" algn="l" defTabSz="914400" rtl="0" eaLnBrk="1" latinLnBrk="0" hangingPunct="1">
              <a:spcBef>
                <a:spcPct val="20000"/>
              </a:spcBef>
              <a:buClr>
                <a:srgbClr val="D00040"/>
              </a:buClr>
              <a:buFont typeface="Arial" pitchFamily="34" charset="0"/>
              <a:buNone/>
              <a:defRPr sz="1400" b="0" i="0" kern="1200">
                <a:solidFill>
                  <a:schemeClr val="tx1">
                    <a:lumMod val="65000"/>
                    <a:lumOff val="35000"/>
                  </a:schemeClr>
                </a:solidFill>
                <a:latin typeface="Verdana"/>
                <a:ea typeface="+mn-ea"/>
                <a:cs typeface="Verdana"/>
              </a:defRPr>
            </a:lvl4pPr>
            <a:lvl5pPr marL="1076325" indent="0" algn="l" defTabSz="914400" rtl="0" eaLnBrk="1" latinLnBrk="0" hangingPunct="1">
              <a:spcBef>
                <a:spcPct val="20000"/>
              </a:spcBef>
              <a:buClr>
                <a:srgbClr val="D00040"/>
              </a:buClr>
              <a:buFont typeface="Arial" pitchFamily="34" charset="0"/>
              <a:buNone/>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400" b="1">
                <a:solidFill>
                  <a:srgbClr val="C00000"/>
                </a:solidFill>
                <a:latin typeface="+mj-lt"/>
                <a:ea typeface="Verdana" panose="020B0604030504040204" pitchFamily="34" charset="0"/>
              </a:rPr>
              <a:t>The ESC Atlas of Cardiology</a:t>
            </a:r>
            <a:endParaRPr lang="fr-FR" sz="2400" b="1">
              <a:solidFill>
                <a:srgbClr val="C00000"/>
              </a:solidFill>
              <a:latin typeface="+mj-lt"/>
              <a:ea typeface="Verdana" panose="020B0604030504040204" pitchFamily="34" charset="0"/>
            </a:endParaRPr>
          </a:p>
        </p:txBody>
      </p:sp>
      <p:sp>
        <p:nvSpPr>
          <p:cNvPr id="5" name="Content Placeholder 3">
            <a:extLst>
              <a:ext uri="{FF2B5EF4-FFF2-40B4-BE49-F238E27FC236}">
                <a16:creationId xmlns:a16="http://schemas.microsoft.com/office/drawing/2014/main" id="{7E7E4055-FFB8-4017-A59A-929A32F19F72}"/>
              </a:ext>
            </a:extLst>
          </p:cNvPr>
          <p:cNvSpPr txBox="1">
            <a:spLocks/>
          </p:cNvSpPr>
          <p:nvPr/>
        </p:nvSpPr>
        <p:spPr>
          <a:xfrm>
            <a:off x="439290" y="1190452"/>
            <a:ext cx="7416368" cy="3168352"/>
          </a:xfrm>
          <a:prstGeom prst="rect">
            <a:avLst/>
          </a:prstGeom>
        </p:spPr>
        <p:txBody>
          <a:bodyPr>
            <a:normAutofit/>
          </a:bodyPr>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1200" b="0">
                <a:solidFill>
                  <a:schemeClr val="tx1"/>
                </a:solidFill>
                <a:latin typeface="+mn-lt"/>
                <a:cs typeface="Verdana" pitchFamily="34" charset="0"/>
              </a:rPr>
              <a:t>The ESC Atlas of Cardiology is a unique data set containing a plethora of descriptive and quantitative data for the 57 ESC’s member countries. </a:t>
            </a:r>
          </a:p>
          <a:p>
            <a:pPr algn="just"/>
            <a:endParaRPr lang="en-US" sz="1200" b="0">
              <a:solidFill>
                <a:schemeClr val="tx1"/>
              </a:solidFill>
              <a:latin typeface="+mn-lt"/>
              <a:cs typeface="Verdana" pitchFamily="34" charset="0"/>
            </a:endParaRPr>
          </a:p>
          <a:p>
            <a:pPr algn="just"/>
            <a:r>
              <a:rPr lang="en-US" sz="1200" b="0">
                <a:solidFill>
                  <a:schemeClr val="tx1"/>
                </a:solidFill>
                <a:latin typeface="+mn-lt"/>
                <a:cs typeface="Verdana" pitchFamily="34" charset="0"/>
              </a:rPr>
              <a:t>The data are collected from a survey undertaken by the ESC together with the National Cardiac Societies as well as external sources.</a:t>
            </a:r>
          </a:p>
          <a:p>
            <a:pPr algn="just"/>
            <a:endParaRPr lang="fr-FR" sz="1200" b="0">
              <a:solidFill>
                <a:schemeClr val="tx1"/>
              </a:solidFill>
              <a:latin typeface="+mn-lt"/>
              <a:cs typeface="Verdana" pitchFamily="34" charset="0"/>
            </a:endParaRPr>
          </a:p>
          <a:p>
            <a:pPr algn="just"/>
            <a:r>
              <a:rPr lang="fr-FR" sz="1200" b="0">
                <a:solidFill>
                  <a:schemeClr val="tx1"/>
                </a:solidFill>
                <a:latin typeface="+mn-lt"/>
                <a:cs typeface="Verdana" pitchFamily="34" charset="0"/>
              </a:rPr>
              <a:t>The </a:t>
            </a:r>
            <a:r>
              <a:rPr lang="fr-FR" sz="1200" b="0" err="1">
                <a:solidFill>
                  <a:schemeClr val="tx1"/>
                </a:solidFill>
                <a:latin typeface="+mn-lt"/>
                <a:cs typeface="Verdana" pitchFamily="34" charset="0"/>
              </a:rPr>
              <a:t>purpose</a:t>
            </a:r>
            <a:r>
              <a:rPr lang="fr-FR" sz="1200" b="0">
                <a:solidFill>
                  <a:schemeClr val="tx1"/>
                </a:solidFill>
                <a:latin typeface="+mn-lt"/>
                <a:cs typeface="Verdana" pitchFamily="34" charset="0"/>
              </a:rPr>
              <a:t> of the ESC Atlas </a:t>
            </a:r>
            <a:r>
              <a:rPr lang="fr-FR" sz="1200" b="0" err="1">
                <a:solidFill>
                  <a:schemeClr val="tx1"/>
                </a:solidFill>
                <a:latin typeface="+mn-lt"/>
                <a:cs typeface="Verdana" pitchFamily="34" charset="0"/>
              </a:rPr>
              <a:t>is</a:t>
            </a:r>
            <a:r>
              <a:rPr lang="fr-FR" sz="1200" b="0">
                <a:solidFill>
                  <a:schemeClr val="tx1"/>
                </a:solidFill>
                <a:latin typeface="+mn-lt"/>
                <a:cs typeface="Verdana" pitchFamily="34" charset="0"/>
              </a:rPr>
              <a:t> to </a:t>
            </a:r>
            <a:r>
              <a:rPr lang="fr-FR" sz="1200" b="0" err="1">
                <a:solidFill>
                  <a:schemeClr val="tx1"/>
                </a:solidFill>
                <a:latin typeface="+mn-lt"/>
                <a:cs typeface="Verdana" pitchFamily="34" charset="0"/>
              </a:rPr>
              <a:t>map</a:t>
            </a:r>
            <a:r>
              <a:rPr lang="fr-FR" sz="1200" b="0">
                <a:solidFill>
                  <a:schemeClr val="tx1"/>
                </a:solidFill>
                <a:latin typeface="+mn-lt"/>
                <a:cs typeface="Verdana" pitchFamily="34" charset="0"/>
              </a:rPr>
              <a:t> the </a:t>
            </a:r>
            <a:r>
              <a:rPr lang="fr-FR" sz="1200" b="0" err="1">
                <a:solidFill>
                  <a:schemeClr val="tx1"/>
                </a:solidFill>
                <a:latin typeface="+mn-lt"/>
                <a:cs typeface="Verdana" pitchFamily="34" charset="0"/>
              </a:rPr>
              <a:t>status</a:t>
            </a:r>
            <a:r>
              <a:rPr lang="fr-FR" sz="1200" b="0">
                <a:solidFill>
                  <a:schemeClr val="tx1"/>
                </a:solidFill>
                <a:latin typeface="+mn-lt"/>
                <a:cs typeface="Verdana" pitchFamily="34" charset="0"/>
              </a:rPr>
              <a:t> of European </a:t>
            </a:r>
            <a:r>
              <a:rPr lang="fr-FR" sz="1200" b="0" err="1">
                <a:solidFill>
                  <a:schemeClr val="tx1"/>
                </a:solidFill>
                <a:latin typeface="+mn-lt"/>
                <a:cs typeface="Verdana" pitchFamily="34" charset="0"/>
              </a:rPr>
              <a:t>healthcare</a:t>
            </a:r>
            <a:r>
              <a:rPr lang="fr-FR" sz="1200" b="0">
                <a:solidFill>
                  <a:schemeClr val="tx1"/>
                </a:solidFill>
                <a:latin typeface="+mn-lt"/>
                <a:cs typeface="Verdana" pitchFamily="34" charset="0"/>
              </a:rPr>
              <a:t> </a:t>
            </a:r>
            <a:r>
              <a:rPr lang="fr-FR" sz="1200" b="0" err="1">
                <a:solidFill>
                  <a:schemeClr val="tx1"/>
                </a:solidFill>
                <a:latin typeface="+mn-lt"/>
                <a:cs typeface="Verdana" pitchFamily="34" charset="0"/>
              </a:rPr>
              <a:t>systems</a:t>
            </a:r>
            <a:r>
              <a:rPr lang="fr-FR" sz="1200" b="0">
                <a:solidFill>
                  <a:schemeClr val="tx1"/>
                </a:solidFill>
                <a:latin typeface="+mn-lt"/>
                <a:cs typeface="Verdana" pitchFamily="34" charset="0"/>
              </a:rPr>
              <a:t>, </a:t>
            </a:r>
            <a:r>
              <a:rPr lang="fr-FR" sz="1200" b="0" err="1">
                <a:solidFill>
                  <a:schemeClr val="tx1"/>
                </a:solidFill>
                <a:latin typeface="+mn-lt"/>
                <a:cs typeface="Verdana" pitchFamily="34" charset="0"/>
              </a:rPr>
              <a:t>from</a:t>
            </a:r>
            <a:r>
              <a:rPr lang="fr-FR" sz="1200" b="0">
                <a:solidFill>
                  <a:schemeClr val="tx1"/>
                </a:solidFill>
                <a:latin typeface="+mn-lt"/>
                <a:cs typeface="Verdana" pitchFamily="34" charset="0"/>
              </a:rPr>
              <a:t> a </a:t>
            </a:r>
            <a:r>
              <a:rPr lang="fr-FR" sz="1200" b="0" err="1">
                <a:solidFill>
                  <a:schemeClr val="tx1"/>
                </a:solidFill>
                <a:latin typeface="+mn-lt"/>
                <a:cs typeface="Verdana" pitchFamily="34" charset="0"/>
              </a:rPr>
              <a:t>cardiovascular</a:t>
            </a:r>
            <a:r>
              <a:rPr lang="fr-FR" sz="1200" b="0">
                <a:solidFill>
                  <a:schemeClr val="tx1"/>
                </a:solidFill>
                <a:latin typeface="+mn-lt"/>
                <a:cs typeface="Verdana" pitchFamily="34" charset="0"/>
              </a:rPr>
              <a:t> </a:t>
            </a:r>
            <a:r>
              <a:rPr lang="fr-FR" sz="1200" b="0" err="1">
                <a:solidFill>
                  <a:schemeClr val="tx1"/>
                </a:solidFill>
                <a:latin typeface="+mn-lt"/>
                <a:cs typeface="Verdana" pitchFamily="34" charset="0"/>
              </a:rPr>
              <a:t>medicine</a:t>
            </a:r>
            <a:r>
              <a:rPr lang="fr-FR" sz="1200" b="0">
                <a:solidFill>
                  <a:schemeClr val="tx1"/>
                </a:solidFill>
                <a:latin typeface="+mn-lt"/>
                <a:cs typeface="Verdana" pitchFamily="34" charset="0"/>
              </a:rPr>
              <a:t> perspective, and to </a:t>
            </a:r>
            <a:r>
              <a:rPr lang="fr-FR" sz="1200" b="0" err="1">
                <a:solidFill>
                  <a:schemeClr val="tx1"/>
                </a:solidFill>
                <a:latin typeface="+mn-lt"/>
                <a:cs typeface="Verdana" pitchFamily="34" charset="0"/>
              </a:rPr>
              <a:t>provide</a:t>
            </a:r>
            <a:r>
              <a:rPr lang="fr-FR" sz="1200" b="0">
                <a:solidFill>
                  <a:schemeClr val="tx1"/>
                </a:solidFill>
                <a:latin typeface="+mn-lt"/>
                <a:cs typeface="Verdana" pitchFamily="34" charset="0"/>
              </a:rPr>
              <a:t>  </a:t>
            </a:r>
            <a:r>
              <a:rPr lang="fr-FR" sz="1200" b="0" err="1">
                <a:solidFill>
                  <a:schemeClr val="tx1"/>
                </a:solidFill>
                <a:latin typeface="+mn-lt"/>
                <a:cs typeface="Verdana" pitchFamily="34" charset="0"/>
              </a:rPr>
              <a:t>evidence</a:t>
            </a:r>
            <a:r>
              <a:rPr lang="fr-FR" sz="1200" b="0">
                <a:solidFill>
                  <a:schemeClr val="tx1"/>
                </a:solidFill>
                <a:latin typeface="+mn-lt"/>
                <a:cs typeface="Verdana" pitchFamily="34" charset="0"/>
              </a:rPr>
              <a:t> </a:t>
            </a:r>
            <a:r>
              <a:rPr lang="fr-FR" sz="1200" b="0" err="1">
                <a:solidFill>
                  <a:schemeClr val="tx1"/>
                </a:solidFill>
                <a:latin typeface="+mn-lt"/>
                <a:cs typeface="Verdana" pitchFamily="34" charset="0"/>
              </a:rPr>
              <a:t>that</a:t>
            </a:r>
            <a:r>
              <a:rPr lang="fr-FR" sz="1200" b="0">
                <a:solidFill>
                  <a:schemeClr val="tx1"/>
                </a:solidFill>
                <a:latin typeface="+mn-lt"/>
                <a:cs typeface="Verdana" pitchFamily="34" charset="0"/>
              </a:rPr>
              <a:t> </a:t>
            </a:r>
            <a:r>
              <a:rPr lang="fr-FR" sz="1200" b="0" err="1">
                <a:solidFill>
                  <a:schemeClr val="tx1"/>
                </a:solidFill>
                <a:latin typeface="+mn-lt"/>
                <a:cs typeface="Verdana" pitchFamily="34" charset="0"/>
              </a:rPr>
              <a:t>may</a:t>
            </a:r>
            <a:r>
              <a:rPr lang="fr-FR" sz="1200" b="0">
                <a:solidFill>
                  <a:schemeClr val="tx1"/>
                </a:solidFill>
                <a:latin typeface="+mn-lt"/>
                <a:cs typeface="Verdana" pitchFamily="34" charset="0"/>
              </a:rPr>
              <a:t> </a:t>
            </a:r>
            <a:r>
              <a:rPr lang="fr-FR" sz="1200" b="0" err="1">
                <a:solidFill>
                  <a:schemeClr val="tx1"/>
                </a:solidFill>
                <a:latin typeface="+mn-lt"/>
                <a:cs typeface="Verdana" pitchFamily="34" charset="0"/>
              </a:rPr>
              <a:t>improve</a:t>
            </a:r>
            <a:r>
              <a:rPr lang="fr-FR" sz="1200" b="0">
                <a:solidFill>
                  <a:schemeClr val="tx1"/>
                </a:solidFill>
                <a:latin typeface="+mn-lt"/>
                <a:cs typeface="Verdana" pitchFamily="34" charset="0"/>
              </a:rPr>
              <a:t> </a:t>
            </a:r>
            <a:r>
              <a:rPr lang="fr-FR" sz="1200" b="0" err="1">
                <a:solidFill>
                  <a:schemeClr val="tx1"/>
                </a:solidFill>
                <a:latin typeface="+mn-lt"/>
              </a:rPr>
              <a:t>decision</a:t>
            </a:r>
            <a:r>
              <a:rPr lang="fr-FR" sz="1200" b="0">
                <a:solidFill>
                  <a:schemeClr val="tx1"/>
                </a:solidFill>
                <a:latin typeface="+mn-lt"/>
              </a:rPr>
              <a:t> </a:t>
            </a:r>
            <a:r>
              <a:rPr lang="fr-FR" sz="1200" b="0" err="1">
                <a:solidFill>
                  <a:schemeClr val="tx1"/>
                </a:solidFill>
                <a:latin typeface="+mn-lt"/>
              </a:rPr>
              <a:t>making</a:t>
            </a:r>
            <a:r>
              <a:rPr lang="fr-FR" sz="1200" b="0">
                <a:solidFill>
                  <a:schemeClr val="tx1"/>
                </a:solidFill>
                <a:latin typeface="+mn-lt"/>
              </a:rPr>
              <a:t> in </a:t>
            </a:r>
            <a:r>
              <a:rPr lang="fr-FR" sz="1200" b="0" err="1">
                <a:solidFill>
                  <a:schemeClr val="tx1"/>
                </a:solidFill>
                <a:latin typeface="+mn-lt"/>
              </a:rPr>
              <a:t>cardiology</a:t>
            </a:r>
            <a:r>
              <a:rPr lang="fr-FR" sz="1200" b="0">
                <a:solidFill>
                  <a:schemeClr val="tx1"/>
                </a:solidFill>
                <a:latin typeface="+mn-lt"/>
              </a:rPr>
              <a:t>.</a:t>
            </a:r>
          </a:p>
          <a:p>
            <a:pPr algn="just"/>
            <a:endParaRPr lang="fr-FR" sz="1200" b="0">
              <a:solidFill>
                <a:schemeClr val="tx1"/>
              </a:solidFill>
              <a:latin typeface="+mn-lt"/>
            </a:endParaRPr>
          </a:p>
          <a:p>
            <a:pPr marL="0" indent="0" algn="just">
              <a:buNone/>
            </a:pPr>
            <a:endParaRPr lang="fr-FR" sz="1600" b="0">
              <a:solidFill>
                <a:schemeClr val="tx1"/>
              </a:solidFill>
              <a:latin typeface="+mj-lt"/>
            </a:endParaRPr>
          </a:p>
          <a:p>
            <a:pPr marL="0" indent="0" algn="just">
              <a:buNone/>
            </a:pPr>
            <a:endParaRPr lang="fr-FR" sz="1600" b="0">
              <a:solidFill>
                <a:schemeClr val="tx1"/>
              </a:solidFill>
              <a:latin typeface="+mj-lt"/>
            </a:endParaRPr>
          </a:p>
          <a:p>
            <a:pPr algn="just"/>
            <a:endParaRPr lang="fr-FR" sz="1600" b="0">
              <a:solidFill>
                <a:schemeClr val="tx1"/>
              </a:solidFill>
              <a:latin typeface="+mj-lt"/>
            </a:endParaRPr>
          </a:p>
          <a:p>
            <a:pPr algn="just"/>
            <a:endParaRPr lang="fr-FR" sz="1600" b="0">
              <a:solidFill>
                <a:schemeClr val="tx1"/>
              </a:solidFill>
              <a:latin typeface="+mj-lt"/>
            </a:endParaRPr>
          </a:p>
          <a:p>
            <a:pPr algn="just"/>
            <a:endParaRPr lang="fr-FR" sz="1600" b="0">
              <a:solidFill>
                <a:schemeClr val="tx1"/>
              </a:solidFill>
              <a:latin typeface="+mj-l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5540"/>
            <a:ext cx="7443788" cy="274320"/>
          </a:xfrm>
        </p:spPr>
        <p:txBody>
          <a:bodyPr/>
          <a:lstStyle/>
          <a:p>
            <a:pPr marL="0" marR="0" algn="just">
              <a:lnSpc>
                <a:spcPct val="100000"/>
              </a:lnSpc>
              <a:spcBef>
                <a:spcPts val="0"/>
              </a:spcBef>
              <a:spcAft>
                <a:spcPts val="0"/>
              </a:spcAft>
              <a:buNone/>
            </a:pPr>
            <a:r>
              <a:rPr lang="en-US" sz="1600" b="1" i="0" u="none" cap="none">
                <a:solidFill>
                  <a:srgbClr val="000000">
                    <a:alpha val="100000"/>
                  </a:srgbClr>
                </a:solidFill>
                <a:latin typeface="Calibri (Headings)"/>
                <a:cs typeface="Calibri (Headings)"/>
                <a:sym typeface="Calibri (Headings)"/>
              </a:rPr>
              <a:t>Percentage of regular daily smokers in the population, total age  15+, </a:t>
            </a:r>
            <a:endParaRPr lang="en-US" sz="1600">
              <a:solidFill>
                <a:srgbClr val="000000">
                  <a:alpha val="100000"/>
                </a:srgbClr>
              </a:solidFill>
              <a:latin typeface="Calibri (Headings)"/>
              <a:cs typeface="Calibri (Headings)"/>
              <a:sym typeface="Calibri (Headings)"/>
            </a:endParaRPr>
          </a:p>
          <a:p>
            <a:pPr marL="0" marR="0" algn="just">
              <a:lnSpc>
                <a:spcPct val="100000"/>
              </a:lnSpc>
              <a:spcBef>
                <a:spcPts val="0"/>
              </a:spcBef>
              <a:spcAft>
                <a:spcPts val="0"/>
              </a:spcAft>
              <a:buNone/>
            </a:pPr>
            <a:r>
              <a:rPr lang="en-US" sz="1600" b="1" i="0" u="none" cap="none">
                <a:solidFill>
                  <a:srgbClr val="000000">
                    <a:alpha val="100000"/>
                  </a:srgbClr>
                </a:solidFill>
                <a:latin typeface="Calibri (Headings)"/>
                <a:cs typeface="Calibri (Headings)"/>
                <a:sym typeface="Calibri (Headings)"/>
              </a:rPr>
              <a:t>2018 or latest year</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TextBox 3">
            <a:extLst>
              <a:ext uri="{FF2B5EF4-FFF2-40B4-BE49-F238E27FC236}">
                <a16:creationId xmlns:a16="http://schemas.microsoft.com/office/drawing/2014/main" id="{F7821824-5804-93CA-45C2-996782D925B6}"/>
              </a:ext>
            </a:extLst>
          </p:cNvPr>
          <p:cNvSpPr txBox="1"/>
          <p:nvPr/>
        </p:nvSpPr>
        <p:spPr>
          <a:xfrm>
            <a:off x="591378" y="4687128"/>
            <a:ext cx="7373178"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WHO. Data not available: Algeria, Egypt, Kosovo, Lebanon, Libya, Morocco, Syria, Tunisia</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Percentage of regular daily smokers in the population, female age 15+, 2018 or latest year</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TextBox 3">
            <a:extLst>
              <a:ext uri="{FF2B5EF4-FFF2-40B4-BE49-F238E27FC236}">
                <a16:creationId xmlns:a16="http://schemas.microsoft.com/office/drawing/2014/main" id="{894A82C1-171E-7171-0CAF-B7295D6631BE}"/>
              </a:ext>
            </a:extLst>
          </p:cNvPr>
          <p:cNvSpPr txBox="1"/>
          <p:nvPr/>
        </p:nvSpPr>
        <p:spPr>
          <a:xfrm>
            <a:off x="632791" y="4653998"/>
            <a:ext cx="745600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WHO. Data not available: Algeria, Egypt, Kosovo, Lebanon, Libya, Morocco, Syria, Tunisia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Percentage of regular daily smokers in the population,male age 15+, 2018 or latest year</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TextBox 3">
            <a:extLst>
              <a:ext uri="{FF2B5EF4-FFF2-40B4-BE49-F238E27FC236}">
                <a16:creationId xmlns:a16="http://schemas.microsoft.com/office/drawing/2014/main" id="{4352C818-DD92-FC5E-F6A4-B0921512FB17}"/>
              </a:ext>
            </a:extLst>
          </p:cNvPr>
          <p:cNvSpPr txBox="1"/>
          <p:nvPr/>
        </p:nvSpPr>
        <p:spPr>
          <a:xfrm>
            <a:off x="558248" y="4720258"/>
            <a:ext cx="7563678"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WHO. Data not available: Algeria, Egypt, Kosovo, Lebanon, Libya, Morocco, Syria, Tunisia</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Alcohol, total per capita (15+) consumption (in litres of pure alcohol) among females, 2016-2018</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TextBox 3">
            <a:extLst>
              <a:ext uri="{FF2B5EF4-FFF2-40B4-BE49-F238E27FC236}">
                <a16:creationId xmlns:a16="http://schemas.microsoft.com/office/drawing/2014/main" id="{E8F5DFE3-7624-C6DA-F4FC-77BD00DE7AB9}"/>
              </a:ext>
            </a:extLst>
          </p:cNvPr>
          <p:cNvSpPr txBox="1"/>
          <p:nvPr/>
        </p:nvSpPr>
        <p:spPr>
          <a:xfrm>
            <a:off x="541682" y="4678845"/>
            <a:ext cx="682652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World Bank. Data not available: Kosovo, San Marino</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Alcohol, total per capita (15+) consumption (in litres of pure alcohol) among males, 2016-2018</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TextBox 3">
            <a:extLst>
              <a:ext uri="{FF2B5EF4-FFF2-40B4-BE49-F238E27FC236}">
                <a16:creationId xmlns:a16="http://schemas.microsoft.com/office/drawing/2014/main" id="{B74816CF-B05C-66D3-CA32-76C2BCD9BF45}"/>
              </a:ext>
            </a:extLst>
          </p:cNvPr>
          <p:cNvSpPr txBox="1"/>
          <p:nvPr/>
        </p:nvSpPr>
        <p:spPr>
          <a:xfrm>
            <a:off x="549965" y="4678845"/>
            <a:ext cx="637098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World Bank. Data not available: Kosovo, San Marino</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lang="en-GB" sz="1600" b="1" i="0" u="none" cap="none">
                <a:solidFill>
                  <a:srgbClr val="000000">
                    <a:alpha val="100000"/>
                  </a:srgbClr>
                </a:solidFill>
                <a:latin typeface="Calibri (Headings)"/>
                <a:cs typeface="Calibri (Headings)"/>
                <a:sym typeface="Calibri (Headings)"/>
              </a:rPr>
              <a:t>Alcohol, total per capita (15+) consumption (in </a:t>
            </a:r>
            <a:r>
              <a:rPr lang="en-GB" sz="1600" b="1" i="0" u="none" cap="none" err="1">
                <a:solidFill>
                  <a:srgbClr val="000000">
                    <a:alpha val="100000"/>
                  </a:srgbClr>
                </a:solidFill>
                <a:latin typeface="Calibri (Headings)"/>
                <a:cs typeface="Calibri (Headings)"/>
                <a:sym typeface="Calibri (Headings)"/>
              </a:rPr>
              <a:t>litres</a:t>
            </a:r>
            <a:r>
              <a:rPr lang="en-GB" sz="1600" b="1" i="0" u="none" cap="none">
                <a:solidFill>
                  <a:srgbClr val="000000">
                    <a:alpha val="100000"/>
                  </a:srgbClr>
                </a:solidFill>
                <a:latin typeface="Calibri (Headings)"/>
                <a:cs typeface="Calibri (Headings)"/>
                <a:sym typeface="Calibri (Headings)"/>
              </a:rPr>
              <a:t> of pure alcohol), 2016-2018</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TextBox 3">
            <a:extLst>
              <a:ext uri="{FF2B5EF4-FFF2-40B4-BE49-F238E27FC236}">
                <a16:creationId xmlns:a16="http://schemas.microsoft.com/office/drawing/2014/main" id="{DD8C7810-BA1D-6005-996A-D6232735CD1B}"/>
              </a:ext>
            </a:extLst>
          </p:cNvPr>
          <p:cNvSpPr txBox="1"/>
          <p:nvPr/>
        </p:nvSpPr>
        <p:spPr>
          <a:xfrm>
            <a:off x="500270" y="4736824"/>
            <a:ext cx="6520069"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World Bank. Data not available: Kosovo, San Marino</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lang="en-US" sz="1600" b="1" i="0" u="none" cap="none">
                <a:solidFill>
                  <a:srgbClr val="000000">
                    <a:alpha val="100000"/>
                  </a:srgbClr>
                </a:solidFill>
                <a:latin typeface="Calibri (Headings)"/>
                <a:cs typeface="Calibri (Headings)"/>
                <a:sym typeface="Calibri (Headings)"/>
              </a:rPr>
              <a:t>Average Annual Population-Weighted PM2.5, (ug/m3)</a:t>
            </a:r>
            <a:r>
              <a:rPr lang="en-GB" sz="1600" b="1" i="0" u="none" cap="none">
                <a:solidFill>
                  <a:srgbClr val="000000">
                    <a:alpha val="100000"/>
                  </a:srgbClr>
                </a:solidFill>
                <a:latin typeface="Calibri (Headings)"/>
                <a:cs typeface="Calibri (Headings)"/>
                <a:sym typeface="Calibri (Headings)"/>
              </a:rPr>
              <a:t>,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TextBox 3">
            <a:extLst>
              <a:ext uri="{FF2B5EF4-FFF2-40B4-BE49-F238E27FC236}">
                <a16:creationId xmlns:a16="http://schemas.microsoft.com/office/drawing/2014/main" id="{DE377785-84A7-B9EE-608C-6AE4A5E41E36}"/>
              </a:ext>
            </a:extLst>
          </p:cNvPr>
          <p:cNvSpPr txBox="1"/>
          <p:nvPr/>
        </p:nvSpPr>
        <p:spPr>
          <a:xfrm>
            <a:off x="525117" y="4703694"/>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State of Global Air. Data not available: Kosovo</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a:spcBef>
                <a:spcPts val="0"/>
              </a:spcBef>
              <a:buNone/>
            </a:pPr>
            <a:r>
              <a:rPr lang="en-US" sz="1600" b="1" i="0" u="none" cap="none">
                <a:solidFill>
                  <a:srgbClr val="000000">
                    <a:alpha val="100000"/>
                  </a:srgbClr>
                </a:solidFill>
                <a:latin typeface="Calibri (Headings)"/>
                <a:cs typeface="Calibri (Headings)"/>
                <a:sym typeface="Calibri (Headings)"/>
              </a:rPr>
              <a:t>Average Annual Population-Weighted PM2.5, (ug/m3), 1990- 2019</a:t>
            </a:r>
          </a:p>
          <a:p>
            <a:pPr marL="0" marR="0" algn="l">
              <a:lnSpc>
                <a:spcPct val="100000"/>
              </a:lnSpc>
              <a:spcBef>
                <a:spcPts val="0"/>
              </a:spcBef>
              <a:spcAft>
                <a:spcPts val="0"/>
              </a:spcAft>
              <a:buNone/>
            </a:pPr>
            <a:endParaRPr sz="1600" b="1" i="0" u="none" cap="none">
              <a:solidFill>
                <a:srgbClr val="000000">
                  <a:alpha val="100000"/>
                </a:srgbClr>
              </a:solidFill>
              <a:latin typeface="Calibri (Headings)"/>
              <a:cs typeface="Calibri (Headings)"/>
              <a:sym typeface="Calibri (Headings)"/>
            </a:endParaRPr>
          </a:p>
        </p:txBody>
      </p:sp>
      <p:pic>
        <p:nvPicPr>
          <p:cNvPr id="6" name="Picture 5" descr="Chart&#10;&#10;Description automatically generated">
            <a:extLst>
              <a:ext uri="{FF2B5EF4-FFF2-40B4-BE49-F238E27FC236}">
                <a16:creationId xmlns:a16="http://schemas.microsoft.com/office/drawing/2014/main" id="{6228D740-86CA-4881-B337-0ABCDF914FF9}"/>
              </a:ext>
            </a:extLst>
          </p:cNvPr>
          <p:cNvPicPr/>
          <p:nvPr/>
        </p:nvPicPr>
        <p:blipFill>
          <a:blip r:embed="rId2"/>
          <a:stretch>
            <a:fillRect/>
          </a:stretch>
        </p:blipFill>
        <p:spPr>
          <a:xfrm>
            <a:off x="1845310" y="1067435"/>
            <a:ext cx="5453380" cy="3008630"/>
          </a:xfrm>
          <a:prstGeom prst="rect">
            <a:avLst/>
          </a:prstGeom>
        </p:spPr>
      </p:pic>
      <p:sp>
        <p:nvSpPr>
          <p:cNvPr id="3" name="TextBox 2">
            <a:extLst>
              <a:ext uri="{FF2B5EF4-FFF2-40B4-BE49-F238E27FC236}">
                <a16:creationId xmlns:a16="http://schemas.microsoft.com/office/drawing/2014/main" id="{9D7010DF-4ECE-ADCE-7A7F-9A4C5B3AECC5}"/>
              </a:ext>
            </a:extLst>
          </p:cNvPr>
          <p:cNvSpPr txBox="1"/>
          <p:nvPr/>
        </p:nvSpPr>
        <p:spPr>
          <a:xfrm>
            <a:off x="533400" y="4769954"/>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State of Global Air. Data not available: Kosovo</a:t>
            </a:r>
          </a:p>
        </p:txBody>
      </p:sp>
    </p:spTree>
    <p:extLst>
      <p:ext uri="{BB962C8B-B14F-4D97-AF65-F5344CB8AC3E}">
        <p14:creationId xmlns:p14="http://schemas.microsoft.com/office/powerpoint/2010/main" val="28602184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lang="en-GB" sz="1600" b="1" i="0" u="none" cap="none">
                <a:solidFill>
                  <a:srgbClr val="000000">
                    <a:alpha val="100000"/>
                  </a:srgbClr>
                </a:solidFill>
                <a:latin typeface="Calibri (Headings)"/>
                <a:cs typeface="Calibri (Headings)"/>
                <a:sym typeface="Calibri (Headings)"/>
              </a:rPr>
              <a:t>Average Seasonal Population-Weighted Ozone</a:t>
            </a:r>
            <a:r>
              <a:rPr sz="1600" b="1" i="0" u="none" cap="none">
                <a:solidFill>
                  <a:srgbClr val="000000">
                    <a:alpha val="100000"/>
                  </a:srgbClr>
                </a:solidFill>
                <a:latin typeface="Calibri (Headings)"/>
                <a:cs typeface="Calibri (Headings)"/>
                <a:sym typeface="Calibri (Headings)"/>
              </a:rPr>
              <a:t>, (ppb),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TextBox 3">
            <a:extLst>
              <a:ext uri="{FF2B5EF4-FFF2-40B4-BE49-F238E27FC236}">
                <a16:creationId xmlns:a16="http://schemas.microsoft.com/office/drawing/2014/main" id="{8980DBEF-D90E-3154-83F8-B2B18357E930}"/>
              </a:ext>
            </a:extLst>
          </p:cNvPr>
          <p:cNvSpPr txBox="1"/>
          <p:nvPr/>
        </p:nvSpPr>
        <p:spPr>
          <a:xfrm>
            <a:off x="558247" y="4703693"/>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State of Global Air. Data not available: Kosovo</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Average Seasonal Population-Weighted Ozone, (ppb), </a:t>
            </a:r>
            <a:r>
              <a:rPr lang="en-GB" sz="1600" b="1" i="0" u="none" cap="none">
                <a:solidFill>
                  <a:srgbClr val="000000">
                    <a:alpha val="100000"/>
                  </a:srgbClr>
                </a:solidFill>
                <a:latin typeface="Calibri (Headings)"/>
                <a:cs typeface="Calibri (Headings)"/>
                <a:sym typeface="Calibri (Headings)"/>
              </a:rPr>
              <a:t>1990-</a:t>
            </a:r>
            <a:r>
              <a:rPr sz="1600" b="1" i="0" u="none" cap="none">
                <a:solidFill>
                  <a:srgbClr val="000000">
                    <a:alpha val="100000"/>
                  </a:srgbClr>
                </a:solidFill>
                <a:latin typeface="Calibri (Headings)"/>
                <a:cs typeface="Calibri (Headings)"/>
                <a:sym typeface="Calibri (Headings)"/>
              </a:rPr>
              <a:t>2019</a:t>
            </a:r>
          </a:p>
        </p:txBody>
      </p:sp>
      <p:pic>
        <p:nvPicPr>
          <p:cNvPr id="6" name="Picture 5" descr="A picture containing application&#10;&#10;Description automatically generated">
            <a:extLst>
              <a:ext uri="{FF2B5EF4-FFF2-40B4-BE49-F238E27FC236}">
                <a16:creationId xmlns:a16="http://schemas.microsoft.com/office/drawing/2014/main" id="{FAD8742F-463F-460D-949B-B3EE43552C31}"/>
              </a:ext>
            </a:extLst>
          </p:cNvPr>
          <p:cNvPicPr/>
          <p:nvPr/>
        </p:nvPicPr>
        <p:blipFill>
          <a:blip r:embed="rId2"/>
          <a:stretch>
            <a:fillRect/>
          </a:stretch>
        </p:blipFill>
        <p:spPr>
          <a:xfrm>
            <a:off x="1708150" y="960755"/>
            <a:ext cx="5727700" cy="3221990"/>
          </a:xfrm>
          <a:prstGeom prst="rect">
            <a:avLst/>
          </a:prstGeom>
        </p:spPr>
      </p:pic>
      <p:sp>
        <p:nvSpPr>
          <p:cNvPr id="3" name="TextBox 2">
            <a:extLst>
              <a:ext uri="{FF2B5EF4-FFF2-40B4-BE49-F238E27FC236}">
                <a16:creationId xmlns:a16="http://schemas.microsoft.com/office/drawing/2014/main" id="{4DEF50B5-9934-BCA6-43CD-38CCE1DD3D34}"/>
              </a:ext>
            </a:extLst>
          </p:cNvPr>
          <p:cNvSpPr txBox="1"/>
          <p:nvPr/>
        </p:nvSpPr>
        <p:spPr>
          <a:xfrm>
            <a:off x="541682" y="4687128"/>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State of Global Air. Data not available: Kosovo</a:t>
            </a:r>
          </a:p>
        </p:txBody>
      </p:sp>
    </p:spTree>
    <p:extLst>
      <p:ext uri="{BB962C8B-B14F-4D97-AF65-F5344CB8AC3E}">
        <p14:creationId xmlns:p14="http://schemas.microsoft.com/office/powerpoint/2010/main" val="3901884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1040B8F2-C446-4208-A1FA-295C87B0FEF0}"/>
              </a:ext>
            </a:extLst>
          </p:cNvPr>
          <p:cNvSpPr txBox="1">
            <a:spLocks noChangeArrowheads="1"/>
          </p:cNvSpPr>
          <p:nvPr/>
        </p:nvSpPr>
        <p:spPr bwMode="auto">
          <a:xfrm>
            <a:off x="107504" y="321216"/>
            <a:ext cx="6696744" cy="29456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indent="0" algn="l" defTabSz="914400" rtl="0" eaLnBrk="1" latinLnBrk="0" hangingPunct="1">
              <a:lnSpc>
                <a:spcPts val="2500"/>
              </a:lnSpc>
              <a:spcBef>
                <a:spcPts val="0"/>
              </a:spcBef>
              <a:buClr>
                <a:srgbClr val="D00040"/>
              </a:buClr>
              <a:buFont typeface="Arial" pitchFamily="34" charset="0"/>
              <a:buNone/>
              <a:defRPr sz="2600" b="0" i="0" kern="1200">
                <a:solidFill>
                  <a:schemeClr val="tx1"/>
                </a:solidFill>
                <a:latin typeface="+mj-lt"/>
                <a:ea typeface="+mn-ea"/>
                <a:cs typeface="Verdana"/>
              </a:defRPr>
            </a:lvl1pPr>
            <a:lvl2pPr marL="266700" indent="0" algn="l" defTabSz="914400" rtl="0" eaLnBrk="1" latinLnBrk="0" hangingPunct="1">
              <a:spcBef>
                <a:spcPct val="20000"/>
              </a:spcBef>
              <a:buClr>
                <a:srgbClr val="D00040"/>
              </a:buClr>
              <a:buFont typeface="Arial" pitchFamily="34" charset="0"/>
              <a:buNone/>
              <a:defRPr sz="1600" b="0" i="0" kern="1200">
                <a:solidFill>
                  <a:schemeClr val="tx1">
                    <a:lumMod val="65000"/>
                    <a:lumOff val="35000"/>
                  </a:schemeClr>
                </a:solidFill>
                <a:latin typeface="Verdana"/>
                <a:ea typeface="+mn-ea"/>
                <a:cs typeface="Verdana"/>
              </a:defRPr>
            </a:lvl2pPr>
            <a:lvl3pPr marL="531812" indent="0" algn="l" defTabSz="914400" rtl="0" eaLnBrk="1" latinLnBrk="0" hangingPunct="1">
              <a:spcBef>
                <a:spcPct val="20000"/>
              </a:spcBef>
              <a:buClr>
                <a:srgbClr val="D00040"/>
              </a:buClr>
              <a:buFont typeface="Arial" pitchFamily="34" charset="0"/>
              <a:buNone/>
              <a:defRPr sz="1400" b="0" i="0" kern="1200">
                <a:solidFill>
                  <a:schemeClr val="tx1">
                    <a:lumMod val="65000"/>
                    <a:lumOff val="35000"/>
                  </a:schemeClr>
                </a:solidFill>
                <a:latin typeface="Verdana"/>
                <a:ea typeface="+mn-ea"/>
                <a:cs typeface="Verdana"/>
              </a:defRPr>
            </a:lvl3pPr>
            <a:lvl4pPr marL="809625" indent="0" algn="l" defTabSz="914400" rtl="0" eaLnBrk="1" latinLnBrk="0" hangingPunct="1">
              <a:spcBef>
                <a:spcPct val="20000"/>
              </a:spcBef>
              <a:buClr>
                <a:srgbClr val="D00040"/>
              </a:buClr>
              <a:buFont typeface="Arial" pitchFamily="34" charset="0"/>
              <a:buNone/>
              <a:defRPr sz="1400" b="0" i="0" kern="1200">
                <a:solidFill>
                  <a:schemeClr val="tx1">
                    <a:lumMod val="65000"/>
                    <a:lumOff val="35000"/>
                  </a:schemeClr>
                </a:solidFill>
                <a:latin typeface="Verdana"/>
                <a:ea typeface="+mn-ea"/>
                <a:cs typeface="Verdana"/>
              </a:defRPr>
            </a:lvl4pPr>
            <a:lvl5pPr marL="1076325" indent="0" algn="l" defTabSz="914400" rtl="0" eaLnBrk="1" latinLnBrk="0" hangingPunct="1">
              <a:spcBef>
                <a:spcPct val="20000"/>
              </a:spcBef>
              <a:buClr>
                <a:srgbClr val="D00040"/>
              </a:buClr>
              <a:buFont typeface="Arial" pitchFamily="34" charset="0"/>
              <a:buNone/>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endParaRPr lang="en-US" sz="1600" b="1">
              <a:solidFill>
                <a:srgbClr val="000000">
                  <a:alpha val="100000"/>
                </a:srgbClr>
              </a:solidFill>
              <a:latin typeface="Calibri (Headings)"/>
              <a:cs typeface="Calibri (Headings)"/>
            </a:endParaRPr>
          </a:p>
        </p:txBody>
      </p:sp>
      <p:pic>
        <p:nvPicPr>
          <p:cNvPr id="9" name="Content Placeholder 8" descr="A close up of a map&#10;&#10;Description automatically generated">
            <a:extLst>
              <a:ext uri="{FF2B5EF4-FFF2-40B4-BE49-F238E27FC236}">
                <a16:creationId xmlns:a16="http://schemas.microsoft.com/office/drawing/2014/main" id="{52AF9E58-6CF0-4E42-85DB-5D24EADCE0EA}"/>
              </a:ext>
            </a:extLst>
          </p:cNvPr>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a:xfrm>
            <a:off x="1826220" y="771550"/>
            <a:ext cx="4772424" cy="3817938"/>
          </a:xfrm>
        </p:spPr>
      </p:pic>
      <p:sp>
        <p:nvSpPr>
          <p:cNvPr id="5" name="Rectangle 4">
            <a:extLst>
              <a:ext uri="{FF2B5EF4-FFF2-40B4-BE49-F238E27FC236}">
                <a16:creationId xmlns:a16="http://schemas.microsoft.com/office/drawing/2014/main" id="{18068D0E-E888-49F8-B047-41C2188710C4}"/>
              </a:ext>
            </a:extLst>
          </p:cNvPr>
          <p:cNvSpPr/>
          <p:nvPr/>
        </p:nvSpPr>
        <p:spPr>
          <a:xfrm>
            <a:off x="2424960" y="320963"/>
            <a:ext cx="3359766" cy="430887"/>
          </a:xfrm>
          <a:prstGeom prst="rect">
            <a:avLst/>
          </a:prstGeom>
        </p:spPr>
        <p:txBody>
          <a:bodyPr wrap="none">
            <a:spAutoFit/>
          </a:bodyPr>
          <a:lstStyle/>
          <a:p>
            <a:r>
              <a:rPr lang="en-GB" sz="2200" b="1">
                <a:solidFill>
                  <a:srgbClr val="C00000"/>
                </a:solidFill>
                <a:latin typeface="+mj-lt"/>
                <a:ea typeface="Verdana" panose="020B0604030504040204" pitchFamily="34" charset="0"/>
              </a:rPr>
              <a:t>The ESC Atlas of Cardiology</a:t>
            </a:r>
            <a:endParaRPr lang="fr-FR" sz="2200" b="1">
              <a:solidFill>
                <a:srgbClr val="C00000"/>
              </a:solidFill>
              <a:latin typeface="+mj-lt"/>
              <a:ea typeface="Verdana" panose="020B0604030504040204" pitchFamily="34" charset="0"/>
            </a:endParaRPr>
          </a:p>
        </p:txBody>
      </p:sp>
    </p:spTree>
    <p:extLst>
      <p:ext uri="{BB962C8B-B14F-4D97-AF65-F5344CB8AC3E}">
        <p14:creationId xmlns:p14="http://schemas.microsoft.com/office/powerpoint/2010/main" val="2246234758"/>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lang="en-US" sz="1600" b="1" i="0" u="none" cap="none">
                <a:solidFill>
                  <a:srgbClr val="000000">
                    <a:alpha val="100000"/>
                  </a:srgbClr>
                </a:solidFill>
                <a:latin typeface="Calibri (Headings)"/>
                <a:cs typeface="Calibri (Headings)"/>
                <a:sym typeface="Calibri (Headings)"/>
              </a:rPr>
              <a:t>DALYs (Disability-Adjusted Life Years) of Particulate matter pollution (Rate, Age-standardized),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TextBox 3">
            <a:extLst>
              <a:ext uri="{FF2B5EF4-FFF2-40B4-BE49-F238E27FC236}">
                <a16:creationId xmlns:a16="http://schemas.microsoft.com/office/drawing/2014/main" id="{04234006-3E6B-D136-C38D-C6C08477ADEF}"/>
              </a:ext>
            </a:extLst>
          </p:cNvPr>
          <p:cNvSpPr txBox="1"/>
          <p:nvPr/>
        </p:nvSpPr>
        <p:spPr>
          <a:xfrm>
            <a:off x="525117" y="4695411"/>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IHME. Data not available: Kosovo</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Diabetes prevalence (</a:t>
            </a:r>
            <a:r>
              <a:rPr lang="en-GB" sz="1600" b="1" i="0" u="none" cap="none">
                <a:solidFill>
                  <a:srgbClr val="000000">
                    <a:alpha val="100000"/>
                  </a:srgbClr>
                </a:solidFill>
                <a:latin typeface="Calibri (Headings)"/>
                <a:cs typeface="Calibri (Headings)"/>
                <a:sym typeface="Calibri (Headings)"/>
              </a:rPr>
              <a:t>% </a:t>
            </a:r>
            <a:r>
              <a:rPr sz="1600" b="1" i="0" u="none" cap="none">
                <a:solidFill>
                  <a:srgbClr val="000000">
                    <a:alpha val="100000"/>
                  </a:srgbClr>
                </a:solidFill>
                <a:latin typeface="Calibri (Headings)"/>
                <a:cs typeface="Calibri (Headings)"/>
                <a:sym typeface="Calibri (Headings)"/>
              </a:rPr>
              <a:t>of population ages 20 to 79),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TextBox 3">
            <a:extLst>
              <a:ext uri="{FF2B5EF4-FFF2-40B4-BE49-F238E27FC236}">
                <a16:creationId xmlns:a16="http://schemas.microsoft.com/office/drawing/2014/main" id="{98ACF1D8-1504-2EE8-435A-96A000DF7787}"/>
              </a:ext>
            </a:extLst>
          </p:cNvPr>
          <p:cNvSpPr txBox="1"/>
          <p:nvPr/>
        </p:nvSpPr>
        <p:spPr>
          <a:xfrm>
            <a:off x="500270" y="4720258"/>
            <a:ext cx="643724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World Bank. Data not available: Kosovo, San Marino</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lang="en-US" sz="1600" b="1" i="0" u="none" cap="none">
                <a:solidFill>
                  <a:srgbClr val="000000">
                    <a:alpha val="100000"/>
                  </a:srgbClr>
                </a:solidFill>
                <a:latin typeface="Calibri (Headings)"/>
                <a:cs typeface="Calibri (Headings)"/>
                <a:sym typeface="Calibri (Headings)"/>
              </a:rPr>
              <a:t>Estimated intake of sugar-sweetened beverages in adults aged 25 and </a:t>
            </a:r>
            <a:r>
              <a:rPr sz="1600" b="1" i="0" u="none" cap="none">
                <a:solidFill>
                  <a:srgbClr val="000000">
                    <a:alpha val="100000"/>
                  </a:srgbClr>
                </a:solidFill>
                <a:latin typeface="Calibri (Headings)"/>
                <a:cs typeface="Calibri (Headings)"/>
                <a:sym typeface="Calibri (Headings)"/>
              </a:rPr>
              <a:t>older(g</a:t>
            </a:r>
            <a:r>
              <a:rPr lang="en-GB" sz="1600" b="1" i="0" u="none" cap="none">
                <a:solidFill>
                  <a:srgbClr val="000000">
                    <a:alpha val="100000"/>
                  </a:srgbClr>
                </a:solidFill>
                <a:latin typeface="Calibri (Headings)"/>
                <a:cs typeface="Calibri (Headings)"/>
                <a:sym typeface="Calibri (Headings)"/>
              </a:rPr>
              <a:t>/</a:t>
            </a:r>
            <a:r>
              <a:rPr sz="1600" b="1" i="0" u="none" cap="none">
                <a:solidFill>
                  <a:srgbClr val="000000">
                    <a:alpha val="100000"/>
                  </a:srgbClr>
                </a:solidFill>
                <a:latin typeface="Calibri (Headings)"/>
                <a:cs typeface="Calibri (Headings)"/>
                <a:sym typeface="Calibri (Headings)"/>
              </a:rPr>
              <a:t>day),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TextBox 3">
            <a:extLst>
              <a:ext uri="{FF2B5EF4-FFF2-40B4-BE49-F238E27FC236}">
                <a16:creationId xmlns:a16="http://schemas.microsoft.com/office/drawing/2014/main" id="{1044F8D9-71E3-F151-674D-4C617B38616C}"/>
              </a:ext>
            </a:extLst>
          </p:cNvPr>
          <p:cNvSpPr txBox="1"/>
          <p:nvPr/>
        </p:nvSpPr>
        <p:spPr>
          <a:xfrm>
            <a:off x="508552" y="4703693"/>
            <a:ext cx="700046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Global Nutrition Report. Data not available: Kosovo</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lang="en-US" sz="1600" b="1" i="0" u="none" cap="none">
                <a:solidFill>
                  <a:srgbClr val="000000">
                    <a:alpha val="100000"/>
                  </a:srgbClr>
                </a:solidFill>
                <a:latin typeface="Calibri (Headings)"/>
                <a:cs typeface="Calibri (Headings)"/>
                <a:sym typeface="Calibri (Headings)"/>
              </a:rPr>
              <a:t>Estimated intake of fruit in adults aged 25 and older (g/day),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TextBox 3">
            <a:extLst>
              <a:ext uri="{FF2B5EF4-FFF2-40B4-BE49-F238E27FC236}">
                <a16:creationId xmlns:a16="http://schemas.microsoft.com/office/drawing/2014/main" id="{9D1468F8-89FF-D268-BC00-3DEAD9739A69}"/>
              </a:ext>
            </a:extLst>
          </p:cNvPr>
          <p:cNvSpPr txBox="1"/>
          <p:nvPr/>
        </p:nvSpPr>
        <p:spPr>
          <a:xfrm>
            <a:off x="541683" y="4703693"/>
            <a:ext cx="6801678"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Global Nutrition Report. Data not available: Kosovo</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lang="en-US" sz="1600" b="1" i="0" u="none" cap="none">
                <a:solidFill>
                  <a:srgbClr val="000000">
                    <a:alpha val="100000"/>
                  </a:srgbClr>
                </a:solidFill>
                <a:latin typeface="Calibri (Headings)"/>
                <a:cs typeface="Calibri (Headings)"/>
                <a:sym typeface="Calibri (Headings)"/>
              </a:rPr>
              <a:t>Estimated intake of polyunsaturated fatty acids in adults aged 25 and older (% of total daily energy),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TextBox 3">
            <a:extLst>
              <a:ext uri="{FF2B5EF4-FFF2-40B4-BE49-F238E27FC236}">
                <a16:creationId xmlns:a16="http://schemas.microsoft.com/office/drawing/2014/main" id="{5630E0DA-211E-0F5E-F746-45354E734395}"/>
              </a:ext>
            </a:extLst>
          </p:cNvPr>
          <p:cNvSpPr txBox="1"/>
          <p:nvPr/>
        </p:nvSpPr>
        <p:spPr>
          <a:xfrm>
            <a:off x="533400" y="4711976"/>
            <a:ext cx="669400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Global Nutrition Report. Data not available: Kosovo</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lang="en-US" sz="1600" b="1" i="0" u="none" cap="none">
                <a:solidFill>
                  <a:srgbClr val="000000">
                    <a:alpha val="100000"/>
                  </a:srgbClr>
                </a:solidFill>
                <a:latin typeface="Calibri (Headings)"/>
                <a:cs typeface="Calibri (Headings)"/>
                <a:sym typeface="Calibri (Headings)"/>
              </a:rPr>
              <a:t>Estimated intake of sodium in adults aged 25 and older (g/day),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TextBox 3">
            <a:extLst>
              <a:ext uri="{FF2B5EF4-FFF2-40B4-BE49-F238E27FC236}">
                <a16:creationId xmlns:a16="http://schemas.microsoft.com/office/drawing/2014/main" id="{BA685EC6-255E-58B0-4B7F-20F7B937E319}"/>
              </a:ext>
            </a:extLst>
          </p:cNvPr>
          <p:cNvSpPr txBox="1"/>
          <p:nvPr/>
        </p:nvSpPr>
        <p:spPr>
          <a:xfrm>
            <a:off x="525117" y="4711976"/>
            <a:ext cx="647865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Global Nutrition Report. Data not available: Kosovo</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lang="en-US" sz="1600" b="1" i="0" u="none" cap="none">
                <a:solidFill>
                  <a:srgbClr val="000000">
                    <a:alpha val="100000"/>
                  </a:srgbClr>
                </a:solidFill>
                <a:latin typeface="Calibri (Headings)"/>
                <a:cs typeface="Calibri (Headings)"/>
                <a:sym typeface="Calibri (Headings)"/>
              </a:rPr>
              <a:t>Estimated intake of trans fatty acids in adults aged 25 and older (% of total daily energy),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TextBox 3">
            <a:extLst>
              <a:ext uri="{FF2B5EF4-FFF2-40B4-BE49-F238E27FC236}">
                <a16:creationId xmlns:a16="http://schemas.microsoft.com/office/drawing/2014/main" id="{D0808DEC-0516-65EB-4057-F366FD970B36}"/>
              </a:ext>
            </a:extLst>
          </p:cNvPr>
          <p:cNvSpPr txBox="1"/>
          <p:nvPr/>
        </p:nvSpPr>
        <p:spPr>
          <a:xfrm>
            <a:off x="500269" y="4711976"/>
            <a:ext cx="596513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Global Nutrition Report. Data not available: Kosovo</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lang="en-US" sz="1600" b="1" i="0" u="none" cap="none">
                <a:solidFill>
                  <a:srgbClr val="000000">
                    <a:alpha val="100000"/>
                  </a:srgbClr>
                </a:solidFill>
                <a:latin typeface="Calibri (Headings)"/>
                <a:cs typeface="Calibri (Headings)"/>
                <a:sym typeface="Calibri (Headings)"/>
              </a:rPr>
              <a:t>Estimated intake of vegetables in adults aged 25 and older (g/day),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TextBox 3">
            <a:extLst>
              <a:ext uri="{FF2B5EF4-FFF2-40B4-BE49-F238E27FC236}">
                <a16:creationId xmlns:a16="http://schemas.microsoft.com/office/drawing/2014/main" id="{5FE3FC75-ABC5-C208-65F5-A9162CC5BD91}"/>
              </a:ext>
            </a:extLst>
          </p:cNvPr>
          <p:cNvSpPr txBox="1"/>
          <p:nvPr/>
        </p:nvSpPr>
        <p:spPr>
          <a:xfrm>
            <a:off x="500269" y="4720258"/>
            <a:ext cx="659461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Global Nutrition Report. Data not available: Kosovo</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lang="en-US" sz="1600" b="1" i="0" u="none" cap="none">
                <a:solidFill>
                  <a:srgbClr val="000000">
                    <a:alpha val="100000"/>
                  </a:srgbClr>
                </a:solidFill>
                <a:latin typeface="Calibri (Headings)"/>
                <a:cs typeface="Calibri (Headings)"/>
                <a:sym typeface="Calibri (Headings)"/>
              </a:rPr>
              <a:t>Food Balances Sugar and sweeteners supply (kcal/capita/day), 2018</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TextBox 3">
            <a:extLst>
              <a:ext uri="{FF2B5EF4-FFF2-40B4-BE49-F238E27FC236}">
                <a16:creationId xmlns:a16="http://schemas.microsoft.com/office/drawing/2014/main" id="{3149FD6B-B9C4-97B4-279A-83DF1EF81339}"/>
              </a:ext>
            </a:extLst>
          </p:cNvPr>
          <p:cNvSpPr txBox="1"/>
          <p:nvPr/>
        </p:nvSpPr>
        <p:spPr>
          <a:xfrm>
            <a:off x="525117" y="4728542"/>
            <a:ext cx="75057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Food and Agriculture Organization of the United Nations. Data not available: Kosovo, Libya, San Marino, Syria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Mean </a:t>
            </a:r>
            <a:r>
              <a:rPr lang="en-GB" sz="1600" b="1" i="0" u="none" cap="none">
                <a:solidFill>
                  <a:srgbClr val="000000">
                    <a:alpha val="100000"/>
                  </a:srgbClr>
                </a:solidFill>
                <a:latin typeface="Calibri (Headings)"/>
                <a:cs typeface="Calibri (Headings)"/>
                <a:sym typeface="Calibri (Headings)"/>
              </a:rPr>
              <a:t>HDL cholesterol </a:t>
            </a:r>
            <a:r>
              <a:rPr sz="1600" b="1" i="0" u="none" cap="none">
                <a:solidFill>
                  <a:srgbClr val="000000">
                    <a:alpha val="100000"/>
                  </a:srgbClr>
                </a:solidFill>
                <a:latin typeface="Calibri (Headings)"/>
                <a:cs typeface="Calibri (Headings)"/>
                <a:sym typeface="Calibri (Headings)"/>
              </a:rPr>
              <a:t>(mmol</a:t>
            </a:r>
            <a:r>
              <a:rPr lang="en-GB" sz="1600" b="1" i="0" u="none" cap="none">
                <a:solidFill>
                  <a:srgbClr val="000000">
                    <a:alpha val="100000"/>
                  </a:srgbClr>
                </a:solidFill>
                <a:latin typeface="Calibri (Headings)"/>
                <a:cs typeface="Calibri (Headings)"/>
                <a:sym typeface="Calibri (Headings)"/>
              </a:rPr>
              <a:t>/</a:t>
            </a:r>
            <a:r>
              <a:rPr sz="1600" b="1" i="0" u="none" cap="none">
                <a:solidFill>
                  <a:srgbClr val="000000">
                    <a:alpha val="100000"/>
                  </a:srgbClr>
                </a:solidFill>
                <a:latin typeface="Calibri (Headings)"/>
                <a:cs typeface="Calibri (Headings)"/>
                <a:sym typeface="Calibri (Headings)"/>
              </a:rPr>
              <a:t>L) among females, 2018</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TextBox 3">
            <a:extLst>
              <a:ext uri="{FF2B5EF4-FFF2-40B4-BE49-F238E27FC236}">
                <a16:creationId xmlns:a16="http://schemas.microsoft.com/office/drawing/2014/main" id="{84A40623-C3B3-4068-7CDE-902A81CD1C3B}"/>
              </a:ext>
            </a:extLst>
          </p:cNvPr>
          <p:cNvSpPr txBox="1"/>
          <p:nvPr/>
        </p:nvSpPr>
        <p:spPr>
          <a:xfrm>
            <a:off x="525117" y="4695411"/>
            <a:ext cx="621361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NCD Risk Factor Collaboration. Data not available: Kosovo, San Marino</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193006" y="91440"/>
            <a:ext cx="6858000" cy="274320"/>
          </a:xfrm>
        </p:spPr>
        <p:txBody>
          <a:bodyPr/>
          <a:lstStyle/>
          <a:p>
            <a:pPr marL="0" marR="0" algn="l">
              <a:lnSpc>
                <a:spcPct val="100000"/>
              </a:lnSpc>
              <a:spcBef>
                <a:spcPts val="0"/>
              </a:spcBef>
              <a:spcAft>
                <a:spcPts val="0"/>
              </a:spcAft>
              <a:buNone/>
            </a:pPr>
            <a:r>
              <a:rPr lang="en-US" sz="1600" b="1" i="0" u="none" cap="none">
                <a:solidFill>
                  <a:schemeClr val="tx1"/>
                </a:solidFill>
                <a:latin typeface="Calibri (Headings)"/>
                <a:cs typeface="Calibri (Headings)"/>
                <a:sym typeface="Calibri (Headings)"/>
              </a:rPr>
              <a:t>ESC member countries stratified by the World Bank income status</a:t>
            </a:r>
          </a:p>
        </p:txBody>
      </p:sp>
      <p:pic>
        <p:nvPicPr>
          <p:cNvPr id="6" name="Picture 5" descr="Map&#10;&#10;Description automatically generated">
            <a:extLst>
              <a:ext uri="{FF2B5EF4-FFF2-40B4-BE49-F238E27FC236}">
                <a16:creationId xmlns:a16="http://schemas.microsoft.com/office/drawing/2014/main" id="{C63967A9-43F7-4931-90B8-4300747E48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483518"/>
            <a:ext cx="5024090" cy="4019272"/>
          </a:xfrm>
          <a:prstGeom prst="rect">
            <a:avLst/>
          </a:prstGeom>
          <a:noFill/>
          <a:ln>
            <a:noFill/>
          </a:ln>
        </p:spPr>
      </p:pic>
    </p:spTree>
    <p:extLst>
      <p:ext uri="{BB962C8B-B14F-4D97-AF65-F5344CB8AC3E}">
        <p14:creationId xmlns:p14="http://schemas.microsoft.com/office/powerpoint/2010/main" val="15121177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lang="en-US" sz="1600" i="0" u="none" cap="none">
                <a:solidFill>
                  <a:srgbClr val="000000">
                    <a:alpha val="100000"/>
                  </a:srgbClr>
                </a:solidFill>
                <a:latin typeface="Calibri (Headings)"/>
                <a:cs typeface="Calibri (Headings)"/>
                <a:sym typeface="Calibri (Headings)"/>
              </a:rPr>
              <a:t>Mean HDL cholesterol (mmol/L) among males, 2018</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TextBox 3">
            <a:extLst>
              <a:ext uri="{FF2B5EF4-FFF2-40B4-BE49-F238E27FC236}">
                <a16:creationId xmlns:a16="http://schemas.microsoft.com/office/drawing/2014/main" id="{58C38D46-F456-8F04-F3BF-53DF346120B1}"/>
              </a:ext>
            </a:extLst>
          </p:cNvPr>
          <p:cNvSpPr txBox="1"/>
          <p:nvPr/>
        </p:nvSpPr>
        <p:spPr>
          <a:xfrm>
            <a:off x="516835" y="4695411"/>
            <a:ext cx="6329569"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NCD Risk Factor Collaboration. Data not available: Kosovo, San Marino</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a:spcBef>
                <a:spcPts val="0"/>
              </a:spcBef>
              <a:buNone/>
            </a:pPr>
            <a:r>
              <a:rPr lang="en-US" sz="1600" b="1" i="0" u="none" cap="none">
                <a:solidFill>
                  <a:srgbClr val="000000">
                    <a:alpha val="100000"/>
                  </a:srgbClr>
                </a:solidFill>
                <a:latin typeface="Calibri (Headings)"/>
                <a:cs typeface="Calibri (Headings)"/>
                <a:sym typeface="Calibri (Headings)"/>
              </a:rPr>
              <a:t>Mean HDL cholesterol (mmol/L) among males and females, 1990- 2018</a:t>
            </a:r>
          </a:p>
          <a:p>
            <a:pPr marL="0" marR="0" algn="l">
              <a:lnSpc>
                <a:spcPct val="100000"/>
              </a:lnSpc>
              <a:spcBef>
                <a:spcPts val="0"/>
              </a:spcBef>
              <a:spcAft>
                <a:spcPts val="0"/>
              </a:spcAft>
              <a:buNone/>
            </a:pPr>
            <a:endParaRPr sz="1600" b="1" i="0" u="none" cap="none">
              <a:solidFill>
                <a:srgbClr val="000000">
                  <a:alpha val="100000"/>
                </a:srgbClr>
              </a:solidFill>
              <a:latin typeface="Calibri (Headings)"/>
              <a:cs typeface="Calibri (Headings)"/>
              <a:sym typeface="Calibri (Headings)"/>
            </a:endParaRPr>
          </a:p>
        </p:txBody>
      </p:sp>
      <p:pic>
        <p:nvPicPr>
          <p:cNvPr id="6" name="Picture 5">
            <a:extLst>
              <a:ext uri="{FF2B5EF4-FFF2-40B4-BE49-F238E27FC236}">
                <a16:creationId xmlns:a16="http://schemas.microsoft.com/office/drawing/2014/main" id="{AD9DE258-1305-404E-B4C6-9C9F6C9496F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699792" y="509068"/>
            <a:ext cx="3744416" cy="4528572"/>
          </a:xfrm>
          <a:prstGeom prst="rect">
            <a:avLst/>
          </a:prstGeom>
        </p:spPr>
      </p:pic>
      <p:sp>
        <p:nvSpPr>
          <p:cNvPr id="3" name="TextBox 2">
            <a:extLst>
              <a:ext uri="{FF2B5EF4-FFF2-40B4-BE49-F238E27FC236}">
                <a16:creationId xmlns:a16="http://schemas.microsoft.com/office/drawing/2014/main" id="{3D804F65-EB05-D29B-3FD8-BCC4C7D71582}"/>
              </a:ext>
            </a:extLst>
          </p:cNvPr>
          <p:cNvSpPr txBox="1"/>
          <p:nvPr/>
        </p:nvSpPr>
        <p:spPr>
          <a:xfrm>
            <a:off x="500270" y="472025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NCD Risk Factor Collaboration. Data not available: Kosovo, San Marino</a:t>
            </a:r>
          </a:p>
        </p:txBody>
      </p:sp>
    </p:spTree>
    <p:extLst>
      <p:ext uri="{BB962C8B-B14F-4D97-AF65-F5344CB8AC3E}">
        <p14:creationId xmlns:p14="http://schemas.microsoft.com/office/powerpoint/2010/main" val="37816205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lang="en-US" sz="1600" b="1" i="0" u="none" cap="none">
                <a:solidFill>
                  <a:srgbClr val="000000">
                    <a:alpha val="100000"/>
                  </a:srgbClr>
                </a:solidFill>
                <a:latin typeface="Calibri (Headings)"/>
                <a:cs typeface="Calibri (Headings)"/>
                <a:sym typeface="Calibri (Headings)"/>
              </a:rPr>
              <a:t>Mean non-HDL cholesterol (mmol/L) among females, 2018</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TextBox 3">
            <a:extLst>
              <a:ext uri="{FF2B5EF4-FFF2-40B4-BE49-F238E27FC236}">
                <a16:creationId xmlns:a16="http://schemas.microsoft.com/office/drawing/2014/main" id="{D297E145-1BA1-D30C-F820-091CB57726C3}"/>
              </a:ext>
            </a:extLst>
          </p:cNvPr>
          <p:cNvSpPr txBox="1"/>
          <p:nvPr/>
        </p:nvSpPr>
        <p:spPr>
          <a:xfrm>
            <a:off x="574813" y="4687128"/>
            <a:ext cx="7472569"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NCD Risk Factor Collaboration. Data not available: Kosovo, San Marino</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lang="en-US" sz="1600" b="1" i="0" u="none" cap="none">
                <a:solidFill>
                  <a:srgbClr val="000000">
                    <a:alpha val="100000"/>
                  </a:srgbClr>
                </a:solidFill>
                <a:latin typeface="Calibri (Headings)"/>
                <a:cs typeface="Calibri (Headings)"/>
                <a:sym typeface="Calibri (Headings)"/>
              </a:rPr>
              <a:t>Mean non-HDL cholesterol (mmol/L) among males</a:t>
            </a:r>
            <a:r>
              <a:rPr sz="1600" b="1" i="0" u="none" cap="none">
                <a:solidFill>
                  <a:srgbClr val="000000">
                    <a:alpha val="100000"/>
                  </a:srgbClr>
                </a:solidFill>
                <a:latin typeface="Calibri (Headings)"/>
                <a:cs typeface="Calibri (Headings)"/>
                <a:sym typeface="Calibri (Headings)"/>
              </a:rPr>
              <a:t>, 2018</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TextBox 3">
            <a:extLst>
              <a:ext uri="{FF2B5EF4-FFF2-40B4-BE49-F238E27FC236}">
                <a16:creationId xmlns:a16="http://schemas.microsoft.com/office/drawing/2014/main" id="{747D3DCB-D7EC-D9AC-94E9-504CB2961F77}"/>
              </a:ext>
            </a:extLst>
          </p:cNvPr>
          <p:cNvSpPr txBox="1"/>
          <p:nvPr/>
        </p:nvSpPr>
        <p:spPr>
          <a:xfrm>
            <a:off x="533400" y="4720258"/>
            <a:ext cx="701702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NCD Risk Factor Collaboration. Data not available: Kosovo, San Marino</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lang="en-GB" sz="1600" i="0" u="none" cap="none">
                <a:solidFill>
                  <a:srgbClr val="000000">
                    <a:alpha val="100000"/>
                  </a:srgbClr>
                </a:solidFill>
                <a:latin typeface="Calibri (Headings)"/>
                <a:cs typeface="Calibri (Headings)"/>
                <a:sym typeface="Calibri (Headings)"/>
              </a:rPr>
              <a:t>Mean systolic blood pressure </a:t>
            </a:r>
            <a:r>
              <a:rPr sz="1600" b="1" i="0" u="none" cap="none">
                <a:solidFill>
                  <a:srgbClr val="000000">
                    <a:alpha val="100000"/>
                  </a:srgbClr>
                </a:solidFill>
                <a:latin typeface="Calibri (Headings)"/>
                <a:cs typeface="Calibri (Headings)"/>
                <a:sym typeface="Calibri (Headings)"/>
              </a:rPr>
              <a:t>(age-standardized estimate) among females 18+  years, 2015</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TextBox 3">
            <a:extLst>
              <a:ext uri="{FF2B5EF4-FFF2-40B4-BE49-F238E27FC236}">
                <a16:creationId xmlns:a16="http://schemas.microsoft.com/office/drawing/2014/main" id="{019A435B-ABA7-FD28-1987-ACC51A7B3A65}"/>
              </a:ext>
            </a:extLst>
          </p:cNvPr>
          <p:cNvSpPr txBox="1"/>
          <p:nvPr/>
        </p:nvSpPr>
        <p:spPr>
          <a:xfrm>
            <a:off x="566530" y="4695411"/>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WHO. Data not available: Kosovo, San Marino</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lang="en-GB" sz="1600" b="1" i="0" u="none" cap="none">
                <a:solidFill>
                  <a:srgbClr val="000000">
                    <a:alpha val="100000"/>
                  </a:srgbClr>
                </a:solidFill>
                <a:latin typeface="Calibri (Headings)"/>
                <a:cs typeface="Calibri (Headings)"/>
                <a:sym typeface="Calibri (Headings)"/>
              </a:rPr>
              <a:t>Mean systolic blood pressure </a:t>
            </a:r>
            <a:r>
              <a:rPr sz="1600" b="1" i="0" u="none" cap="none">
                <a:solidFill>
                  <a:srgbClr val="000000">
                    <a:alpha val="100000"/>
                  </a:srgbClr>
                </a:solidFill>
                <a:latin typeface="Calibri (Headings)"/>
                <a:cs typeface="Calibri (Headings)"/>
                <a:sym typeface="Calibri (Headings)"/>
              </a:rPr>
              <a:t>(age-standardized estimate) among males 18+  years, 2015</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TextBox 3">
            <a:extLst>
              <a:ext uri="{FF2B5EF4-FFF2-40B4-BE49-F238E27FC236}">
                <a16:creationId xmlns:a16="http://schemas.microsoft.com/office/drawing/2014/main" id="{B0F1D34D-07AD-0656-3A87-D0047F250DE8}"/>
              </a:ext>
            </a:extLst>
          </p:cNvPr>
          <p:cNvSpPr txBox="1"/>
          <p:nvPr/>
        </p:nvSpPr>
        <p:spPr>
          <a:xfrm>
            <a:off x="558248" y="4687128"/>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WHO. Data not available: Kosovo, San Marino</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Mean total cholesterol (mmol</a:t>
            </a:r>
            <a:r>
              <a:rPr lang="en-GB" sz="1600" b="1" i="0" u="none" cap="none">
                <a:solidFill>
                  <a:srgbClr val="000000">
                    <a:alpha val="100000"/>
                  </a:srgbClr>
                </a:solidFill>
                <a:latin typeface="Calibri (Headings)"/>
                <a:cs typeface="Calibri (Headings)"/>
                <a:sym typeface="Calibri (Headings)"/>
              </a:rPr>
              <a:t>/</a:t>
            </a:r>
            <a:r>
              <a:rPr sz="1600" b="1" i="0" u="none" cap="none">
                <a:solidFill>
                  <a:srgbClr val="000000">
                    <a:alpha val="100000"/>
                  </a:srgbClr>
                </a:solidFill>
                <a:latin typeface="Calibri (Headings)"/>
                <a:cs typeface="Calibri (Headings)"/>
                <a:sym typeface="Calibri (Headings)"/>
              </a:rPr>
              <a:t>L) among females, 2018</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TextBox 3">
            <a:extLst>
              <a:ext uri="{FF2B5EF4-FFF2-40B4-BE49-F238E27FC236}">
                <a16:creationId xmlns:a16="http://schemas.microsoft.com/office/drawing/2014/main" id="{49187F9C-5297-B395-B333-4016ED956449}"/>
              </a:ext>
            </a:extLst>
          </p:cNvPr>
          <p:cNvSpPr txBox="1"/>
          <p:nvPr/>
        </p:nvSpPr>
        <p:spPr>
          <a:xfrm>
            <a:off x="541682" y="4678845"/>
            <a:ext cx="6139069"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NCD Risk Factor Collaboration. Data not available: Kosovo, San Marino</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Mean total cholesterol (mmol</a:t>
            </a:r>
            <a:r>
              <a:rPr lang="en-GB" sz="1600" b="1" i="0" u="none" cap="none">
                <a:solidFill>
                  <a:srgbClr val="000000">
                    <a:alpha val="100000"/>
                  </a:srgbClr>
                </a:solidFill>
                <a:latin typeface="Calibri (Headings)"/>
                <a:cs typeface="Calibri (Headings)"/>
                <a:sym typeface="Calibri (Headings)"/>
              </a:rPr>
              <a:t>/</a:t>
            </a:r>
            <a:r>
              <a:rPr sz="1600" b="1" i="0" u="none" cap="none">
                <a:solidFill>
                  <a:srgbClr val="000000">
                    <a:alpha val="100000"/>
                  </a:srgbClr>
                </a:solidFill>
                <a:latin typeface="Calibri (Headings)"/>
                <a:cs typeface="Calibri (Headings)"/>
                <a:sym typeface="Calibri (Headings)"/>
              </a:rPr>
              <a:t>L) among males, 2018</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TextBox 3">
            <a:extLst>
              <a:ext uri="{FF2B5EF4-FFF2-40B4-BE49-F238E27FC236}">
                <a16:creationId xmlns:a16="http://schemas.microsoft.com/office/drawing/2014/main" id="{455462B7-9E6A-EBA2-C7A1-7E00C69C1ECF}"/>
              </a:ext>
            </a:extLst>
          </p:cNvPr>
          <p:cNvSpPr txBox="1"/>
          <p:nvPr/>
        </p:nvSpPr>
        <p:spPr>
          <a:xfrm>
            <a:off x="574813" y="4687128"/>
            <a:ext cx="5882308"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NCD Risk Factor Collaboration. Data not available: Kosovo, San Marino</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lang="en-US" sz="1600" b="1" i="0" u="none" cap="none">
                <a:solidFill>
                  <a:srgbClr val="000000">
                    <a:alpha val="100000"/>
                  </a:srgbClr>
                </a:solidFill>
                <a:latin typeface="Calibri (Headings)"/>
                <a:cs typeface="Calibri (Headings)"/>
                <a:sym typeface="Calibri (Headings)"/>
              </a:rPr>
              <a:t>Percentage of people exposed to high noise levels dB by rail</a:t>
            </a:r>
            <a:r>
              <a:rPr sz="1600" b="1" i="0" u="none" cap="none">
                <a:solidFill>
                  <a:srgbClr val="000000">
                    <a:alpha val="100000"/>
                  </a:srgbClr>
                </a:solidFill>
                <a:latin typeface="Calibri (Headings)"/>
                <a:cs typeface="Calibri (Headings)"/>
                <a:sym typeface="Calibri (Headings)"/>
              </a:rPr>
              <a:t>, 2017</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TextBox 3">
            <a:extLst>
              <a:ext uri="{FF2B5EF4-FFF2-40B4-BE49-F238E27FC236}">
                <a16:creationId xmlns:a16="http://schemas.microsoft.com/office/drawing/2014/main" id="{2DA6B5A6-3793-ACF3-74D8-5505555E305C}"/>
              </a:ext>
            </a:extLst>
          </p:cNvPr>
          <p:cNvSpPr txBox="1"/>
          <p:nvPr/>
        </p:nvSpPr>
        <p:spPr>
          <a:xfrm>
            <a:off x="566530" y="4637432"/>
            <a:ext cx="7779025"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European Environment Agency. Data not available: Albania, Algeria, Armenia, Azerbaijan, Belarus, Bosnia and Herzegovina, Egypt, Georgia, Israel,  Kazakhstan, Kosovo, Kyrgyzstan, Lebanon, Libiya, Moldova, Montenegro, Morocco, North Macedonia, Russia, San Marino, Serbia, Syria, Tunisia, Turkey, Ukraine, Uzbekistan</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lang="en-US" sz="1600" b="1" i="0" u="none" cap="none">
                <a:solidFill>
                  <a:srgbClr val="000000">
                    <a:alpha val="100000"/>
                  </a:srgbClr>
                </a:solidFill>
                <a:latin typeface="Calibri (Headings)"/>
                <a:cs typeface="Calibri (Headings)"/>
                <a:sym typeface="Calibri (Headings)"/>
              </a:rPr>
              <a:t>Percentage of people exposed to high noise levels dB by road</a:t>
            </a:r>
            <a:r>
              <a:rPr sz="1600" b="1" i="0" u="none" cap="none">
                <a:solidFill>
                  <a:srgbClr val="000000">
                    <a:alpha val="100000"/>
                  </a:srgbClr>
                </a:solidFill>
                <a:latin typeface="Calibri (Headings)"/>
                <a:cs typeface="Calibri (Headings)"/>
                <a:sym typeface="Calibri (Headings)"/>
              </a:rPr>
              <a:t>, 2017</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TextBox 3">
            <a:extLst>
              <a:ext uri="{FF2B5EF4-FFF2-40B4-BE49-F238E27FC236}">
                <a16:creationId xmlns:a16="http://schemas.microsoft.com/office/drawing/2014/main" id="{4453941E-C23D-FBE2-96B8-5D2D50D5A576}"/>
              </a:ext>
            </a:extLst>
          </p:cNvPr>
          <p:cNvSpPr txBox="1"/>
          <p:nvPr/>
        </p:nvSpPr>
        <p:spPr>
          <a:xfrm>
            <a:off x="549965" y="4637432"/>
            <a:ext cx="7679634"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European Environment Agency. Data not available: Albania, Algeria, Armenia, Azerbaijan, Belarus, Bosnia and Herzegovina, Egypt, Georgia, Israel,  Kazakhstan, Kosovo, Kyrgyzstan, Lebanon, Libiya, Moldova, Montenegro, Morocco, North Macedonia, Russia, San Marino, Serbia, Syria, Tunisia, Turkey, Ukraine, Uzbekistan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180148" y="1657350"/>
            <a:ext cx="6400800" cy="914400"/>
          </a:xfrm>
        </p:spPr>
        <p:txBody>
          <a:bodyPr/>
          <a:lstStyle/>
          <a:p>
            <a:pPr marL="0" marR="0">
              <a:lnSpc>
                <a:spcPct val="100000"/>
              </a:lnSpc>
              <a:spcBef>
                <a:spcPts val="0"/>
              </a:spcBef>
              <a:spcAft>
                <a:spcPts val="0"/>
              </a:spcAft>
              <a:buNone/>
            </a:pPr>
            <a:r>
              <a:rPr sz="4600" b="1" i="0" u="none" cap="none">
                <a:solidFill>
                  <a:srgbClr val="C00000"/>
                </a:solidFill>
                <a:latin typeface="Calibri (Headings)"/>
                <a:cs typeface="Calibri (Headings)"/>
                <a:sym typeface="Calibri (Headings)"/>
              </a:rPr>
              <a:t>S</a:t>
            </a:r>
            <a:r>
              <a:rPr lang="en-GB" sz="4600" b="1" i="0" u="none" cap="none" err="1">
                <a:solidFill>
                  <a:srgbClr val="C00000"/>
                </a:solidFill>
                <a:latin typeface="Calibri (Headings)"/>
                <a:cs typeface="Calibri (Headings)"/>
                <a:sym typeface="Calibri (Headings)"/>
              </a:rPr>
              <a:t>ociodemographic</a:t>
            </a:r>
            <a:r>
              <a:rPr lang="en-GB" sz="4600" b="1" i="0" u="none" cap="none">
                <a:solidFill>
                  <a:srgbClr val="C00000"/>
                </a:solidFill>
                <a:latin typeface="Calibri (Headings)"/>
                <a:cs typeface="Calibri (Headings)"/>
                <a:sym typeface="Calibri (Headings)"/>
              </a:rPr>
              <a:t> factors</a:t>
            </a:r>
            <a:endParaRPr lang="en-US" sz="4600" b="1" i="0" u="none" cap="none">
              <a:solidFill>
                <a:srgbClr val="C00000"/>
              </a:solidFill>
              <a:latin typeface="Calibri (Headings)"/>
              <a:cs typeface="Calibri (Headings)"/>
              <a:sym typeface="Calibri (Heading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lang="en-US" sz="1600" b="1" i="0" u="none" cap="none">
                <a:solidFill>
                  <a:srgbClr val="000000">
                    <a:alpha val="100000"/>
                  </a:srgbClr>
                </a:solidFill>
                <a:latin typeface="Calibri (Headings)"/>
                <a:cs typeface="Calibri (Headings)"/>
                <a:sym typeface="Calibri (Headings)"/>
              </a:rPr>
              <a:t>Percentage of total population who face the problem of crime, violence or vandalism in the local area</a:t>
            </a:r>
            <a:r>
              <a:rPr sz="1600" b="1" i="0" u="none" cap="none">
                <a:solidFill>
                  <a:srgbClr val="000000">
                    <a:alpha val="100000"/>
                  </a:srgbClr>
                </a:solidFill>
                <a:latin typeface="Calibri (Headings)"/>
                <a:cs typeface="Calibri (Headings)"/>
                <a:sym typeface="Calibri (Headings)"/>
              </a:rPr>
              <a:t>,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TextBox 3">
            <a:extLst>
              <a:ext uri="{FF2B5EF4-FFF2-40B4-BE49-F238E27FC236}">
                <a16:creationId xmlns:a16="http://schemas.microsoft.com/office/drawing/2014/main" id="{072D8C2B-0BD9-6DC6-9CFA-B352A2A4D1E7}"/>
              </a:ext>
            </a:extLst>
          </p:cNvPr>
          <p:cNvSpPr txBox="1"/>
          <p:nvPr/>
        </p:nvSpPr>
        <p:spPr>
          <a:xfrm>
            <a:off x="541683" y="4687128"/>
            <a:ext cx="79281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Eurostat. Data not available: Albania, Algeria, Armenia, Azerbaijan, Belarus, Bosnia and Herzegovina, Egypt, Georgia, Israel, Kazakhstan, Kyrgyzstan, Lebanon,  Libiya, Moldova, Morocco, Russia, San Marino, Syria, Tunisia, Ukraine, Uzbekistan</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Prevalence of insufficient physical activity among adults aged 18+ years (age-standardized estimate), 2016</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TextBox 3">
            <a:extLst>
              <a:ext uri="{FF2B5EF4-FFF2-40B4-BE49-F238E27FC236}">
                <a16:creationId xmlns:a16="http://schemas.microsoft.com/office/drawing/2014/main" id="{98001E1B-380E-689F-46F4-1A8A40E98FCF}"/>
              </a:ext>
            </a:extLst>
          </p:cNvPr>
          <p:cNvSpPr txBox="1"/>
          <p:nvPr/>
        </p:nvSpPr>
        <p:spPr>
          <a:xfrm>
            <a:off x="533400" y="4678845"/>
            <a:ext cx="761337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WHO. Data not available: Iceland, Israel, San Marino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Prevalence of insufficient physical activity among adults females aged 18+ years (age-standardized estimate), 2016</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TextBox 3">
            <a:extLst>
              <a:ext uri="{FF2B5EF4-FFF2-40B4-BE49-F238E27FC236}">
                <a16:creationId xmlns:a16="http://schemas.microsoft.com/office/drawing/2014/main" id="{27587A54-738F-228E-82B7-674FF7F83698}"/>
              </a:ext>
            </a:extLst>
          </p:cNvPr>
          <p:cNvSpPr txBox="1"/>
          <p:nvPr/>
        </p:nvSpPr>
        <p:spPr>
          <a:xfrm>
            <a:off x="533400" y="4695411"/>
            <a:ext cx="762165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WHO. Data not available: Iceland, Israel, San Marino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Prevalence of insufficient physical activity among adults males aged 18+ years (age-standardized estimate), 2016</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TextBox 3">
            <a:extLst>
              <a:ext uri="{FF2B5EF4-FFF2-40B4-BE49-F238E27FC236}">
                <a16:creationId xmlns:a16="http://schemas.microsoft.com/office/drawing/2014/main" id="{75BAD03F-DB3B-8027-EFEE-0E2DCD912BE5}"/>
              </a:ext>
            </a:extLst>
          </p:cNvPr>
          <p:cNvSpPr txBox="1"/>
          <p:nvPr/>
        </p:nvSpPr>
        <p:spPr>
          <a:xfrm>
            <a:off x="558247" y="4745107"/>
            <a:ext cx="75057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WHO. Data not available: Iceland, Israel, San Marino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Prevalence of obesity among adults (age-standardized estimate)  18+  years, 2016</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TextBox 3">
            <a:extLst>
              <a:ext uri="{FF2B5EF4-FFF2-40B4-BE49-F238E27FC236}">
                <a16:creationId xmlns:a16="http://schemas.microsoft.com/office/drawing/2014/main" id="{A519EE37-3766-F3EF-9202-7DB669DACC67}"/>
              </a:ext>
            </a:extLst>
          </p:cNvPr>
          <p:cNvSpPr txBox="1"/>
          <p:nvPr/>
        </p:nvSpPr>
        <p:spPr>
          <a:xfrm>
            <a:off x="632791" y="4703693"/>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WHO. Data not available: Kosovo</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Prevalence of obesity among female adults (age-standardized estimate) 18+  years, 2016</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TextBox 3">
            <a:extLst>
              <a:ext uri="{FF2B5EF4-FFF2-40B4-BE49-F238E27FC236}">
                <a16:creationId xmlns:a16="http://schemas.microsoft.com/office/drawing/2014/main" id="{263C4C14-ABF8-E226-9E0C-3A5FC568196B}"/>
              </a:ext>
            </a:extLst>
          </p:cNvPr>
          <p:cNvSpPr txBox="1"/>
          <p:nvPr/>
        </p:nvSpPr>
        <p:spPr>
          <a:xfrm>
            <a:off x="558248" y="4728542"/>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WHO. Data not available: Kosovo</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Prevalence of obesity among male adults (age-standardized estimate)  18+  years, 2016</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TextBox 3">
            <a:extLst>
              <a:ext uri="{FF2B5EF4-FFF2-40B4-BE49-F238E27FC236}">
                <a16:creationId xmlns:a16="http://schemas.microsoft.com/office/drawing/2014/main" id="{79600FC0-8117-C2DD-8E8E-C93A8AC34433}"/>
              </a:ext>
            </a:extLst>
          </p:cNvPr>
          <p:cNvSpPr txBox="1"/>
          <p:nvPr/>
        </p:nvSpPr>
        <p:spPr>
          <a:xfrm>
            <a:off x="583096" y="4728541"/>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WHO. Data not available: Kosovo</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Raised blood pressure  (age-standardized estimate) 18+  years, 2015</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TextBox 3">
            <a:extLst>
              <a:ext uri="{FF2B5EF4-FFF2-40B4-BE49-F238E27FC236}">
                <a16:creationId xmlns:a16="http://schemas.microsoft.com/office/drawing/2014/main" id="{3FB2E9F4-7A38-BC6E-D7EF-7FF75C177766}"/>
              </a:ext>
            </a:extLst>
          </p:cNvPr>
          <p:cNvSpPr txBox="1"/>
          <p:nvPr/>
        </p:nvSpPr>
        <p:spPr>
          <a:xfrm>
            <a:off x="541682" y="4711976"/>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WHO. Data not available: Kosovo, San Marino</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Raised blood pressure  (age-standardized estimate) among females 18+  years, 2015</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TextBox 3">
            <a:extLst>
              <a:ext uri="{FF2B5EF4-FFF2-40B4-BE49-F238E27FC236}">
                <a16:creationId xmlns:a16="http://schemas.microsoft.com/office/drawing/2014/main" id="{BB507454-1A4C-CF29-9D13-008BF8D028A9}"/>
              </a:ext>
            </a:extLst>
          </p:cNvPr>
          <p:cNvSpPr txBox="1"/>
          <p:nvPr/>
        </p:nvSpPr>
        <p:spPr>
          <a:xfrm>
            <a:off x="599661" y="4703693"/>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WHO. Data not available: Kosovo, San Marino</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Raised blood pressure  (age-standardized estimate) among males 18+  years, 2015</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TextBox 3">
            <a:extLst>
              <a:ext uri="{FF2B5EF4-FFF2-40B4-BE49-F238E27FC236}">
                <a16:creationId xmlns:a16="http://schemas.microsoft.com/office/drawing/2014/main" id="{8229E68D-64B5-98CE-C0C2-1C894566416A}"/>
              </a:ext>
            </a:extLst>
          </p:cNvPr>
          <p:cNvSpPr txBox="1"/>
          <p:nvPr/>
        </p:nvSpPr>
        <p:spPr>
          <a:xfrm>
            <a:off x="558248" y="4720259"/>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WHO. Data not available: Kosovo, San Marino</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17257"/>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Fertility rate, total (births per woman), 2018</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7" name="TextBox 6">
            <a:extLst>
              <a:ext uri="{FF2B5EF4-FFF2-40B4-BE49-F238E27FC236}">
                <a16:creationId xmlns:a16="http://schemas.microsoft.com/office/drawing/2014/main" id="{D8306010-608E-D391-AD9E-03DE6C95993E}"/>
              </a:ext>
            </a:extLst>
          </p:cNvPr>
          <p:cNvSpPr txBox="1"/>
          <p:nvPr/>
        </p:nvSpPr>
        <p:spPr>
          <a:xfrm>
            <a:off x="599661" y="4695411"/>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World Bank. Data not available: San Marino</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517358" y="249355"/>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Vaping population adults (aged 15+) of females who are regular users, 2018 or latest year</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TextBox 3">
            <a:extLst>
              <a:ext uri="{FF2B5EF4-FFF2-40B4-BE49-F238E27FC236}">
                <a16:creationId xmlns:a16="http://schemas.microsoft.com/office/drawing/2014/main" id="{6A4E74B9-F149-7DB8-B7C7-065FCB1340F6}"/>
              </a:ext>
            </a:extLst>
          </p:cNvPr>
          <p:cNvSpPr txBox="1"/>
          <p:nvPr/>
        </p:nvSpPr>
        <p:spPr>
          <a:xfrm>
            <a:off x="566531" y="4728541"/>
            <a:ext cx="76630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WHO. Data not available: Austria, Croatia, Cyprus, Germany, Latvia, Lithuania, Luxembourg, Malta, Poland, Romania, San Marino, Slovakia, Slovenia, all middle-income countries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1914"/>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Vaping population adults (aged 15+) of males who are regular users, 2018 or latest year</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5" name="TextBox 4">
            <a:extLst>
              <a:ext uri="{FF2B5EF4-FFF2-40B4-BE49-F238E27FC236}">
                <a16:creationId xmlns:a16="http://schemas.microsoft.com/office/drawing/2014/main" id="{110700BC-1B32-A48B-4B27-A335DDF745C2}"/>
              </a:ext>
            </a:extLst>
          </p:cNvPr>
          <p:cNvSpPr txBox="1"/>
          <p:nvPr/>
        </p:nvSpPr>
        <p:spPr>
          <a:xfrm>
            <a:off x="566531" y="4728541"/>
            <a:ext cx="76630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WHO. Data not available: Austria, Croatia, Cyprus, Germany, Latvia, Lithuania, Luxembourg, Malta, Poland, Romania, San Marino, Slovakia, Slovenia, all middle-income countries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1914"/>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Vaping population adults (aged 15+) of total population who are regular users, 2018 or latest year</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5" name="TextBox 4">
            <a:extLst>
              <a:ext uri="{FF2B5EF4-FFF2-40B4-BE49-F238E27FC236}">
                <a16:creationId xmlns:a16="http://schemas.microsoft.com/office/drawing/2014/main" id="{0D884819-7709-9A6C-1660-42C356D90A37}"/>
              </a:ext>
            </a:extLst>
          </p:cNvPr>
          <p:cNvSpPr txBox="1"/>
          <p:nvPr/>
        </p:nvSpPr>
        <p:spPr>
          <a:xfrm>
            <a:off x="566531" y="4728541"/>
            <a:ext cx="76630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WHO. Data not available: Austria, Croatia, Cyprus, Germany, Latvia, Lithuania, Luxembourg, Malta, Poland, Romania, San Marino, Slovakia, Slovenia, all middle-income countries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280160" y="1657350"/>
            <a:ext cx="6400800" cy="914400"/>
          </a:xfrm>
        </p:spPr>
        <p:txBody>
          <a:bodyPr lIns="91440" tIns="45720" rIns="91440" bIns="45720" anchor="t"/>
          <a:lstStyle/>
          <a:p>
            <a:pPr marL="0">
              <a:spcBef>
                <a:spcPts val="0"/>
              </a:spcBef>
              <a:buNone/>
            </a:pPr>
            <a:r>
              <a:rPr lang="en-GB" sz="4600">
                <a:solidFill>
                  <a:srgbClr val="C00000"/>
                </a:solidFill>
                <a:latin typeface="Calibri (Headings)"/>
                <a:cs typeface="Calibri (Headings)"/>
                <a:sym typeface="Calibri (Headings)"/>
              </a:rPr>
              <a:t>CVD Morbidity</a:t>
            </a:r>
            <a:r>
              <a:rPr lang="en-GB" sz="4600">
                <a:solidFill>
                  <a:srgbClr val="8B0000">
                    <a:alpha val="100000"/>
                  </a:srgbClr>
                </a:solidFill>
                <a:latin typeface="Calibri (Headings)"/>
                <a:cs typeface="Calibri (Headings)"/>
                <a:sym typeface="Calibri (Headings)"/>
              </a:rPr>
              <a:t> </a:t>
            </a:r>
            <a:endParaRPr lang="en-US" sz="4600" b="1" i="0" u="none" cap="none">
              <a:solidFill>
                <a:srgbClr val="8B0000">
                  <a:alpha val="100000"/>
                </a:srgbClr>
              </a:solidFill>
              <a:latin typeface="Calibri (Headings)"/>
              <a:cs typeface="Calibri (Headings)"/>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49354"/>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DALYs (Disability-Adjusted Life Years) of Cardiovascular diseases (Rate, Age-standardized) among females,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A6E13BE1-9AA2-4BDE-9FF5-94FBC23C660C}"/>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DALYs (Disability-Adjusted Life Years) of Cardiovascular diseases (Rate, Age-standardized) among males,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4662A6ED-B06E-4CB5-9DEF-764F2A735BD1}"/>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DALYs (Disability-Adjusted Life Years) of Cardiovascular diseases (Rate, Age-standardized),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1CCC15D3-C03E-4C1B-A9AA-414AC19CE10D}"/>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655320"/>
          </a:xfrm>
        </p:spPr>
        <p:txBody>
          <a:bodyPr lIns="91440" tIns="45720" rIns="91440" bIns="45720" anchor="t"/>
          <a:lstStyle/>
          <a:p>
            <a:pPr>
              <a:buNone/>
            </a:pPr>
            <a:r>
              <a:rPr lang="en-US" sz="1600">
                <a:solidFill>
                  <a:srgbClr val="000000">
                    <a:alpha val="100000"/>
                  </a:srgbClr>
                </a:solidFill>
                <a:latin typeface="Segoe UI"/>
                <a:cs typeface="Segoe UI"/>
              </a:rPr>
              <a:t>DALYs (Disability-Adjusted Life Years) of Cardiovascular diseases (Rate, Age-standardized), 1990- 2019</a:t>
            </a:r>
            <a:endParaRPr lang="en-US" sz="1600" b="0">
              <a:ea typeface="Verdana"/>
              <a:cs typeface="Calibri (Headings)"/>
            </a:endParaRPr>
          </a:p>
          <a:p>
            <a:pPr marL="0" marR="0" algn="l">
              <a:lnSpc>
                <a:spcPct val="100000"/>
              </a:lnSpc>
              <a:spcBef>
                <a:spcPts val="0"/>
              </a:spcBef>
              <a:spcAft>
                <a:spcPts val="0"/>
              </a:spcAft>
              <a:buNone/>
            </a:pPr>
            <a:endParaRPr lang="en-US" sz="1600" b="1" i="0" u="none" cap="none">
              <a:solidFill>
                <a:srgbClr val="000000">
                  <a:alpha val="100000"/>
                </a:srgbClr>
              </a:solidFill>
              <a:latin typeface="Calibri (Headings)"/>
              <a:cs typeface="Calibri (Headings)"/>
            </a:endParaRPr>
          </a:p>
        </p:txBody>
      </p:sp>
      <p:pic>
        <p:nvPicPr>
          <p:cNvPr id="6" name="Picture 5" descr="Chart&#10;&#10;Description automatically generated">
            <a:extLst>
              <a:ext uri="{FF2B5EF4-FFF2-40B4-BE49-F238E27FC236}">
                <a16:creationId xmlns:a16="http://schemas.microsoft.com/office/drawing/2014/main" id="{BD25B693-551F-49CA-8539-EE25EC3C6D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8150" y="961072"/>
            <a:ext cx="5727700" cy="3221355"/>
          </a:xfrm>
          <a:prstGeom prst="rect">
            <a:avLst/>
          </a:prstGeom>
        </p:spPr>
      </p:pic>
      <p:sp>
        <p:nvSpPr>
          <p:cNvPr id="5" name="Content Placeholder 2">
            <a:extLst>
              <a:ext uri="{FF2B5EF4-FFF2-40B4-BE49-F238E27FC236}">
                <a16:creationId xmlns:a16="http://schemas.microsoft.com/office/drawing/2014/main" id="{D62B7A08-ABA8-4065-821F-0B323605C6B1}"/>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extLst>
      <p:ext uri="{BB962C8B-B14F-4D97-AF65-F5344CB8AC3E}">
        <p14:creationId xmlns:p14="http://schemas.microsoft.com/office/powerpoint/2010/main" val="36629470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41835"/>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DALYs (Disability-Adjusted Life Years) of Atrial fibrillation and flutter (Rate, Age-standardized) among females,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771F324B-9EC7-4A95-96FB-4A4D0CB8CA7E}"/>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09512"/>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DALYs (Disability-Adjusted Life Years) of Atrial fibrillation and flutter (Rate, Age-standardized) among males,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DDB97BA2-FA3E-4329-ADC0-B610AE9AB69C}"/>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0034"/>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GDP per capita, PPP (current international $),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5" name="TextBox 4">
            <a:extLst>
              <a:ext uri="{FF2B5EF4-FFF2-40B4-BE49-F238E27FC236}">
                <a16:creationId xmlns:a16="http://schemas.microsoft.com/office/drawing/2014/main" id="{58A9C13E-4220-5072-2958-67D90F7C75C0}"/>
              </a:ext>
            </a:extLst>
          </p:cNvPr>
          <p:cNvSpPr txBox="1"/>
          <p:nvPr/>
        </p:nvSpPr>
        <p:spPr>
          <a:xfrm>
            <a:off x="458857" y="4745106"/>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World Bank. Data not available: Syria</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86953"/>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DALYs (Disability-Adjusted Life Years) of Atrial fibrillation and flutter (Rate, Age-standardized),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997E18F9-806F-4EEE-AB6C-7DC0BC177E5D}"/>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64394"/>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DALYs (Disability-Adjusted Life Years) of Ischemic heart disease (Rate, Age-standardized) among females,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3ABB6D1D-047A-46DF-AFDA-DBFFB4CDB29D}"/>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64394"/>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DALYs (Disability-Adjusted Life Years) of Ischemic heart disease (Rate, Age-standardized) among males,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06FC4BBF-04FA-4138-BD37-B90452C191A1}"/>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9433"/>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DALYs (Disability-Adjusted Life Years) of Ischemic heart disease (Rate, Age-standardized),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ECF8A03F-34A1-466D-A8AF-8551C0475C23}"/>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49354"/>
            <a:ext cx="6858000" cy="613906"/>
          </a:xfrm>
        </p:spPr>
        <p:txBody>
          <a:bodyPr lIns="91440" tIns="45720" rIns="91440" bIns="45720" anchor="t"/>
          <a:lstStyle/>
          <a:p>
            <a:pPr marL="0">
              <a:spcBef>
                <a:spcPts val="0"/>
              </a:spcBef>
              <a:buNone/>
            </a:pPr>
            <a:r>
              <a:rPr lang="en-US" sz="1600">
                <a:solidFill>
                  <a:srgbClr val="000000">
                    <a:alpha val="100000"/>
                  </a:srgbClr>
                </a:solidFill>
                <a:latin typeface="Segoe UI"/>
                <a:cs typeface="Segoe UI"/>
              </a:rPr>
              <a:t>DALYs (Disability-Adjusted Life Years) of Ischemic heart disease (Rate, Age-standardized), 1990-2019</a:t>
            </a:r>
            <a:endParaRPr lang="en-US"/>
          </a:p>
        </p:txBody>
      </p:sp>
      <p:pic>
        <p:nvPicPr>
          <p:cNvPr id="6" name="Picture 5" descr="Chart&#10;&#10;Description automatically generated">
            <a:extLst>
              <a:ext uri="{FF2B5EF4-FFF2-40B4-BE49-F238E27FC236}">
                <a16:creationId xmlns:a16="http://schemas.microsoft.com/office/drawing/2014/main" id="{CFA32A39-C8F4-4D00-A177-1C559B0F2D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8150" y="961072"/>
            <a:ext cx="5727700" cy="3221355"/>
          </a:xfrm>
          <a:prstGeom prst="rect">
            <a:avLst/>
          </a:prstGeom>
        </p:spPr>
      </p:pic>
      <p:sp>
        <p:nvSpPr>
          <p:cNvPr id="5" name="Content Placeholder 2">
            <a:extLst>
              <a:ext uri="{FF2B5EF4-FFF2-40B4-BE49-F238E27FC236}">
                <a16:creationId xmlns:a16="http://schemas.microsoft.com/office/drawing/2014/main" id="{C6CC43C2-FA0E-4114-B8CB-EE7FE5BD4E27}"/>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extLst>
      <p:ext uri="{BB962C8B-B14F-4D97-AF65-F5344CB8AC3E}">
        <p14:creationId xmlns:p14="http://schemas.microsoft.com/office/powerpoint/2010/main" val="17712453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6795"/>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DALYs (Disability-Adjusted Life Years) of Non-rheumatic calcific aortic valve disease (Rate, Age-standardized) among females,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C21AAB8B-4426-447A-A73D-C55AD32F6E98}"/>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
        <p:nvSpPr>
          <p:cNvPr id="5" name="TextBox 4">
            <a:extLst>
              <a:ext uri="{FF2B5EF4-FFF2-40B4-BE49-F238E27FC236}">
                <a16:creationId xmlns:a16="http://schemas.microsoft.com/office/drawing/2014/main" id="{8E6FF4F9-532C-FFB6-626D-A47C4FC1522F}"/>
              </a:ext>
            </a:extLst>
          </p:cNvPr>
          <p:cNvSpPr txBox="1"/>
          <p:nvPr/>
        </p:nvSpPr>
        <p:spPr>
          <a:xfrm>
            <a:off x="3200400" y="2343150"/>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IHME. Data not available: Kosovo</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1914"/>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DALYs (Disability-Adjusted Life Years) of Non-rheumatic calcific aortic valve disease (Rate, Age-standardized) among males,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1CED1AD5-7557-4C26-9943-D039AE13B8DA}"/>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49354"/>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DALYs (Disability-Adjusted Life Years) of Non-rheumatic calcific aortic valve disease (Rate, Age-standardized),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BAEC6B46-ED9D-4696-83F1-DE5AFCAEC90C}"/>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with low confidence">
            <a:extLst>
              <a:ext uri="{FF2B5EF4-FFF2-40B4-BE49-F238E27FC236}">
                <a16:creationId xmlns:a16="http://schemas.microsoft.com/office/drawing/2014/main" id="{E72CA605-A850-4D7A-BCF1-A8FB1224A4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8820" y="1118870"/>
            <a:ext cx="5166360" cy="2905760"/>
          </a:xfrm>
          <a:prstGeom prst="rect">
            <a:avLst/>
          </a:prstGeom>
        </p:spPr>
      </p:pic>
      <p:sp>
        <p:nvSpPr>
          <p:cNvPr id="7" name="Content Placeholder 1">
            <a:extLst>
              <a:ext uri="{FF2B5EF4-FFF2-40B4-BE49-F238E27FC236}">
                <a16:creationId xmlns:a16="http://schemas.microsoft.com/office/drawing/2014/main" id="{009FCA45-8564-4B41-BCA2-77760E5A57DF}"/>
              </a:ext>
            </a:extLst>
          </p:cNvPr>
          <p:cNvSpPr txBox="1">
            <a:spLocks/>
          </p:cNvSpPr>
          <p:nvPr/>
        </p:nvSpPr>
        <p:spPr>
          <a:xfrm>
            <a:off x="457200" y="251460"/>
            <a:ext cx="6858000" cy="274320"/>
          </a:xfrm>
        </p:spPr>
        <p:txBody>
          <a:bodyPr/>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a:spcBef>
                <a:spcPts val="0"/>
              </a:spcBef>
              <a:buFont typeface="Arial" pitchFamily="34" charset="0"/>
              <a:buNone/>
            </a:pPr>
            <a:r>
              <a:rPr lang="en-US" sz="1600">
                <a:solidFill>
                  <a:srgbClr val="000000">
                    <a:alpha val="100000"/>
                  </a:srgbClr>
                </a:solidFill>
                <a:latin typeface="Calibri (Headings)"/>
                <a:cs typeface="Calibri (Headings)"/>
                <a:sym typeface="Calibri (Headings)"/>
              </a:rPr>
              <a:t>DALYs (Disability-Adjusted Life Years) of Non-rheumatic calcific aortic valve disease (Rate, Age-standardized), 1990- 2019</a:t>
            </a:r>
          </a:p>
        </p:txBody>
      </p:sp>
      <p:sp>
        <p:nvSpPr>
          <p:cNvPr id="4" name="Content Placeholder 2">
            <a:extLst>
              <a:ext uri="{FF2B5EF4-FFF2-40B4-BE49-F238E27FC236}">
                <a16:creationId xmlns:a16="http://schemas.microsoft.com/office/drawing/2014/main" id="{19E04360-35A2-4A32-9F45-0203645189EC}"/>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extLst>
      <p:ext uri="{BB962C8B-B14F-4D97-AF65-F5344CB8AC3E}">
        <p14:creationId xmlns:p14="http://schemas.microsoft.com/office/powerpoint/2010/main" val="32967420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48603"/>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DALYs (Disability-Adjusted Life Years) of Non-rheumatic degenerative mitral valve disease (Rate, Age-standardized) among females,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B6E798D5-5B5A-4C2A-AAAD-9C591D7012E3}"/>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4290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Gini index (World Bank estimate), 2017</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5" name="TextBox 4">
            <a:extLst>
              <a:ext uri="{FF2B5EF4-FFF2-40B4-BE49-F238E27FC236}">
                <a16:creationId xmlns:a16="http://schemas.microsoft.com/office/drawing/2014/main" id="{8C9A9A59-4E78-4623-25E1-9B171EDDF426}"/>
              </a:ext>
            </a:extLst>
          </p:cNvPr>
          <p:cNvSpPr txBox="1"/>
          <p:nvPr/>
        </p:nvSpPr>
        <p:spPr>
          <a:xfrm>
            <a:off x="525118" y="4711976"/>
            <a:ext cx="742287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dk1"/>
                </a:solidFill>
              </a:rPr>
              <a:t>Source: World Bank. Data not available: Libya, San Marino</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0034"/>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DALYs (Disability-Adjusted Life Years) of Non-rheumatic degenerative mitral valve disease (Rate, Age-standardized) among males,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3D287C94-30D5-4F9C-9100-4F0900A11A26}"/>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0027"/>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DALYs (Disability-Adjusted Life Years) of Non-rheumatic degenerative mitral valve disease (Rate, Age-standardized),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AAC41935-2F79-495B-9C62-C7F3906CCF89}"/>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DALYs (Disability-Adjusted Life Years) of Peripheral artery disease</a:t>
            </a:r>
            <a:endParaRPr lang="en-GB" sz="1600" b="1" i="0" u="none" cap="none">
              <a:solidFill>
                <a:srgbClr val="000000">
                  <a:alpha val="100000"/>
                </a:srgbClr>
              </a:solidFill>
              <a:latin typeface="Calibri (Headings)"/>
              <a:cs typeface="Calibri (Headings)"/>
              <a:sym typeface="Calibri (Headings)"/>
            </a:endParaRPr>
          </a:p>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 (Rate, Age-standardized) among females,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9C657749-F54A-4DD5-AC4B-3CDFC27830E6}"/>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DALYs (Disability-Adjusted Life Years) of Peripheral artery disease </a:t>
            </a:r>
            <a:endParaRPr lang="en-GB" sz="1600" b="1" i="0" u="none" cap="none">
              <a:solidFill>
                <a:srgbClr val="000000">
                  <a:alpha val="100000"/>
                </a:srgbClr>
              </a:solidFill>
              <a:latin typeface="Calibri (Headings)"/>
              <a:cs typeface="Calibri (Headings)"/>
              <a:sym typeface="Calibri (Headings)"/>
            </a:endParaRPr>
          </a:p>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(Rate, Age-standardized) among males,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B66BF5AA-055B-4C25-8D01-F960568DA22D}"/>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DALYs (Disability-Adjusted Life Years) of Peripheral artery disease </a:t>
            </a:r>
            <a:endParaRPr lang="en-GB" sz="1600" b="1" i="0" u="none" cap="none">
              <a:solidFill>
                <a:srgbClr val="000000">
                  <a:alpha val="100000"/>
                </a:srgbClr>
              </a:solidFill>
              <a:latin typeface="Calibri (Headings)"/>
              <a:cs typeface="Calibri (Headings)"/>
              <a:sym typeface="Calibri (Headings)"/>
            </a:endParaRPr>
          </a:p>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(Rate, Age-standardized),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AC2CB9F0-1014-4A65-9632-4F919D999BBE}"/>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DALYs (Disability-Adjusted Life Years) of Rheumatic heart disease </a:t>
            </a:r>
            <a:endParaRPr lang="en-GB" sz="1600" b="1" i="0" u="none" cap="none">
              <a:solidFill>
                <a:srgbClr val="000000">
                  <a:alpha val="100000"/>
                </a:srgbClr>
              </a:solidFill>
              <a:latin typeface="Calibri (Headings)"/>
              <a:cs typeface="Calibri (Headings)"/>
              <a:sym typeface="Calibri (Headings)"/>
            </a:endParaRPr>
          </a:p>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(Rate, Age-standardized) among females,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D3BEEFE7-6066-496A-9A40-B45CACB24A93}"/>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DALYs (Disability-Adjusted Life Years) of Rheumatic heart disease </a:t>
            </a:r>
            <a:endParaRPr lang="en-GB" sz="1600" b="1" i="0" u="none" cap="none">
              <a:solidFill>
                <a:srgbClr val="000000">
                  <a:alpha val="100000"/>
                </a:srgbClr>
              </a:solidFill>
              <a:latin typeface="Calibri (Headings)"/>
              <a:cs typeface="Calibri (Headings)"/>
              <a:sym typeface="Calibri (Headings)"/>
            </a:endParaRPr>
          </a:p>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(Rate, Age-standardized) among males,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6A496AFD-4E34-450C-81BB-FFCBA25941A6}"/>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DALYs (Disability-Adjusted Life Years) of Rheumatic heart disease </a:t>
            </a:r>
            <a:endParaRPr lang="en-GB" sz="1600" b="1" i="0" u="none" cap="none">
              <a:solidFill>
                <a:srgbClr val="000000">
                  <a:alpha val="100000"/>
                </a:srgbClr>
              </a:solidFill>
              <a:latin typeface="Calibri (Headings)"/>
              <a:cs typeface="Calibri (Headings)"/>
              <a:sym typeface="Calibri (Headings)"/>
            </a:endParaRPr>
          </a:p>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(Rate, Age-standardized),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00103D56-F6FF-4AE4-99FD-123819C67F98}"/>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10;&#10;Description automatically generated">
            <a:extLst>
              <a:ext uri="{FF2B5EF4-FFF2-40B4-BE49-F238E27FC236}">
                <a16:creationId xmlns:a16="http://schemas.microsoft.com/office/drawing/2014/main" id="{FAE23753-0A8B-4F9F-9884-AD74F987EA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8150" y="961072"/>
            <a:ext cx="5727700" cy="3221355"/>
          </a:xfrm>
          <a:prstGeom prst="rect">
            <a:avLst/>
          </a:prstGeom>
        </p:spPr>
      </p:pic>
      <p:sp>
        <p:nvSpPr>
          <p:cNvPr id="7" name="Content Placeholder 1">
            <a:extLst>
              <a:ext uri="{FF2B5EF4-FFF2-40B4-BE49-F238E27FC236}">
                <a16:creationId xmlns:a16="http://schemas.microsoft.com/office/drawing/2014/main" id="{263EFF54-D23B-4FF2-A01E-7E5569CFE19D}"/>
              </a:ext>
            </a:extLst>
          </p:cNvPr>
          <p:cNvSpPr txBox="1">
            <a:spLocks/>
          </p:cNvSpPr>
          <p:nvPr/>
        </p:nvSpPr>
        <p:spPr>
          <a:xfrm>
            <a:off x="457200" y="91440"/>
            <a:ext cx="6858000" cy="274320"/>
          </a:xfrm>
        </p:spPr>
        <p:txBody>
          <a:bodyPr/>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a:spcBef>
                <a:spcPts val="0"/>
              </a:spcBef>
              <a:buFont typeface="Arial" pitchFamily="34" charset="0"/>
              <a:buNone/>
            </a:pPr>
            <a:r>
              <a:rPr lang="en-US" sz="1600">
                <a:solidFill>
                  <a:srgbClr val="000000">
                    <a:alpha val="100000"/>
                  </a:srgbClr>
                </a:solidFill>
                <a:latin typeface="Calibri (Headings)"/>
                <a:cs typeface="Calibri (Headings)"/>
                <a:sym typeface="Calibri (Headings)"/>
              </a:rPr>
              <a:t>DALYs (Disability-Adjusted Life Years) of Rheumatic heart disease </a:t>
            </a:r>
          </a:p>
          <a:p>
            <a:pPr marL="0">
              <a:spcBef>
                <a:spcPts val="0"/>
              </a:spcBef>
              <a:buFont typeface="Arial" pitchFamily="34" charset="0"/>
              <a:buNone/>
            </a:pPr>
            <a:r>
              <a:rPr lang="en-US" sz="1600">
                <a:solidFill>
                  <a:srgbClr val="000000">
                    <a:alpha val="100000"/>
                  </a:srgbClr>
                </a:solidFill>
                <a:latin typeface="Calibri (Headings)"/>
                <a:cs typeface="Calibri (Headings)"/>
                <a:sym typeface="Calibri (Headings)"/>
              </a:rPr>
              <a:t>(Rate, Age-standardized), 1990- 2019</a:t>
            </a:r>
          </a:p>
        </p:txBody>
      </p:sp>
      <p:sp>
        <p:nvSpPr>
          <p:cNvPr id="4" name="Content Placeholder 2">
            <a:extLst>
              <a:ext uri="{FF2B5EF4-FFF2-40B4-BE49-F238E27FC236}">
                <a16:creationId xmlns:a16="http://schemas.microsoft.com/office/drawing/2014/main" id="{7EC4607D-071A-40F3-B5FA-DF012341A00B}"/>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extLst>
      <p:ext uri="{BB962C8B-B14F-4D97-AF65-F5344CB8AC3E}">
        <p14:creationId xmlns:p14="http://schemas.microsoft.com/office/powerpoint/2010/main" val="336562461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
            <a:ext cx="6858000" cy="274320"/>
          </a:xfrm>
        </p:spPr>
        <p:txBody>
          <a:bodyPr/>
          <a:lstStyle/>
          <a:p>
            <a:pPr marL="0" marR="0" algn="l">
              <a:lnSpc>
                <a:spcPct val="100000"/>
              </a:lnSpc>
              <a:spcBef>
                <a:spcPts val="0"/>
              </a:spcBef>
              <a:spcAft>
                <a:spcPts val="0"/>
              </a:spcAft>
              <a:buNone/>
            </a:pPr>
            <a:r>
              <a:rPr sz="1600" b="1" i="0" u="none" cap="none">
                <a:solidFill>
                  <a:srgbClr val="000000">
                    <a:alpha val="100000"/>
                  </a:srgbClr>
                </a:solidFill>
                <a:latin typeface="Calibri (Headings)"/>
                <a:cs typeface="Calibri (Headings)"/>
                <a:sym typeface="Calibri (Headings)"/>
              </a:rPr>
              <a:t>DALYs (Disability-Adjusted Life Years) of Stroke (Rate, Age-standardized) among females, 2019</a:t>
            </a:r>
          </a:p>
        </p:txBody>
      </p:sp>
      <p:pic>
        <p:nvPicPr>
          <p:cNvPr id="3" name="Text Placeholder 2"/>
          <p:cNvPicPr>
            <a:picLocks noGrp="1"/>
          </p:cNvPicPr>
          <p:nvPr>
            <p:ph type="body" sz="quarter" idx="10" hasCustomPrompt="1"/>
          </p:nvPr>
        </p:nvPicPr>
        <p:blipFill>
          <a:blip r:embed="rId2" cstate="print"/>
          <a:stretch>
            <a:fillRect/>
          </a:stretch>
        </p:blipFill>
        <p:spPr>
          <a:xfrm>
            <a:off x="457200" y="914400"/>
            <a:ext cx="7772400" cy="3611880"/>
          </a:xfrm>
          <a:prstGeom prst="rect">
            <a:avLst/>
          </a:prstGeom>
        </p:spPr>
      </p:pic>
      <p:sp>
        <p:nvSpPr>
          <p:cNvPr id="4" name="Content Placeholder 2">
            <a:extLst>
              <a:ext uri="{FF2B5EF4-FFF2-40B4-BE49-F238E27FC236}">
                <a16:creationId xmlns:a16="http://schemas.microsoft.com/office/drawing/2014/main" id="{AD2EAE6B-0CBC-4E39-B357-EDC428EA0E76}"/>
              </a:ext>
            </a:extLst>
          </p:cNvPr>
          <p:cNvSpPr txBox="1">
            <a:spLocks/>
          </p:cNvSpPr>
          <p:nvPr/>
        </p:nvSpPr>
        <p:spPr>
          <a:xfrm>
            <a:off x="457200" y="4754880"/>
            <a:ext cx="7315200" cy="457200"/>
          </a:xfrm>
        </p:spPr>
        <p:txBody>
          <a:bodyPr lIns="91440" tIns="45720" rIns="91440" bIns="4572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GB" sz="700" b="0">
                <a:ea typeface="Verdana"/>
                <a:cs typeface="Calibri (Headings)"/>
                <a:sym typeface="Calibri (Headings)"/>
              </a:rPr>
              <a:t>Source: IHME. Data not available: Kosovo</a:t>
            </a:r>
            <a:endParaRPr lang="en-US">
              <a:sym typeface="Calibri (Headings)"/>
            </a:endParaRPr>
          </a:p>
          <a:p>
            <a:pPr marL="0">
              <a:spcBef>
                <a:spcPts val="0"/>
              </a:spcBef>
              <a:buFont typeface="Arial" pitchFamily="34" charset="0"/>
              <a:buNone/>
            </a:pPr>
            <a:endParaRPr lang="en-GB" sz="700" b="0">
              <a:solidFill>
                <a:srgbClr val="000000">
                  <a:alpha val="100000"/>
                </a:srgbClr>
              </a:solidFill>
              <a:latin typeface="Calibri (Headings)"/>
              <a:cs typeface="Calibri (Headings)"/>
            </a:endParaRPr>
          </a:p>
        </p:txBody>
      </p:sp>
    </p:spTree>
  </p:cSld>
  <p:clrMapOvr>
    <a:masterClrMapping/>
  </p:clrMapOvr>
</p:sld>
</file>

<file path=ppt/theme/theme1.xml><?xml version="1.0" encoding="utf-8"?>
<a:theme xmlns:a="http://schemas.openxmlformats.org/drawingml/2006/main" name="ESC_PPT_Light_220817-16-9">
  <a:themeElements>
    <a:clrScheme name="ESC // branding 2017">
      <a:dk1>
        <a:sysClr val="windowText" lastClr="000000"/>
      </a:dk1>
      <a:lt1>
        <a:sysClr val="window" lastClr="FFFFFF"/>
      </a:lt1>
      <a:dk2>
        <a:srgbClr val="595959"/>
      </a:dk2>
      <a:lt2>
        <a:srgbClr val="F2F2F2"/>
      </a:lt2>
      <a:accent1>
        <a:srgbClr val="AE1022"/>
      </a:accent1>
      <a:accent2>
        <a:srgbClr val="552682"/>
      </a:accent2>
      <a:accent3>
        <a:srgbClr val="00ABAA"/>
      </a:accent3>
      <a:accent4>
        <a:srgbClr val="005694"/>
      </a:accent4>
      <a:accent5>
        <a:srgbClr val="FBB800"/>
      </a:accent5>
      <a:accent6>
        <a:srgbClr val="EF7918"/>
      </a:accent6>
      <a:hlink>
        <a:srgbClr val="F8B836"/>
      </a:hlink>
      <a:folHlink>
        <a:srgbClr val="F583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SC_PPT_test.potx" id="{1687555B-65AB-4D82-8D9C-8D2E31071EBB}" vid="{8FEEAFF8-4BB7-41EA-A67C-3F05A7C446D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ESC_PPT_Light_220817-16-9</Template>
  <Application>Microsoft Office PowerPoint</Application>
  <PresentationFormat>Affichage à l'écran (16:9)</PresentationFormat>
  <Slides>260</Slides>
  <Notes>3</Notes>
  <HiddenSlides>0</HiddenSlides>
  <ScaleCrop>false</ScaleCrop>
  <HeadingPairs>
    <vt:vector size="4" baseType="variant">
      <vt:variant>
        <vt:lpstr>Thème</vt:lpstr>
      </vt:variant>
      <vt:variant>
        <vt:i4>1</vt:i4>
      </vt:variant>
      <vt:variant>
        <vt:lpstr>Titres des diapositives</vt:lpstr>
      </vt:variant>
      <vt:variant>
        <vt:i4>260</vt:i4>
      </vt:variant>
    </vt:vector>
  </HeadingPairs>
  <TitlesOfParts>
    <vt:vector size="261" baseType="lpstr">
      <vt:lpstr>ESC_PPT_Light_220817-16-9</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ESC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paola_thellung</dc:creator>
  <cp:revision>3</cp:revision>
  <dcterms:created xsi:type="dcterms:W3CDTF">2017-12-01T10:36:27Z</dcterms:created>
  <dcterms:modified xsi:type="dcterms:W3CDTF">2022-10-13T16:48:18Z</dcterms:modified>
</cp:coreProperties>
</file>